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9" r:id="rId3"/>
    <p:sldId id="365" r:id="rId5"/>
    <p:sldId id="385" r:id="rId6"/>
    <p:sldId id="386" r:id="rId7"/>
    <p:sldId id="387" r:id="rId8"/>
    <p:sldId id="388" r:id="rId9"/>
    <p:sldId id="389" r:id="rId10"/>
    <p:sldId id="390" r:id="rId11"/>
    <p:sldId id="391" r:id="rId12"/>
    <p:sldId id="392" r:id="rId13"/>
    <p:sldId id="393" r:id="rId14"/>
    <p:sldId id="394" r:id="rId15"/>
    <p:sldId id="395" r:id="rId16"/>
    <p:sldId id="396" r:id="rId17"/>
    <p:sldId id="397" r:id="rId18"/>
    <p:sldId id="398" r:id="rId19"/>
    <p:sldId id="399" r:id="rId20"/>
    <p:sldId id="400" r:id="rId21"/>
    <p:sldId id="401" r:id="rId22"/>
    <p:sldId id="402" r:id="rId23"/>
    <p:sldId id="403" r:id="rId24"/>
    <p:sldId id="404" r:id="rId25"/>
    <p:sldId id="405" r:id="rId26"/>
    <p:sldId id="406" r:id="rId27"/>
    <p:sldId id="407" r:id="rId28"/>
    <p:sldId id="408" r:id="rId29"/>
    <p:sldId id="409" r:id="rId30"/>
    <p:sldId id="410" r:id="rId31"/>
    <p:sldId id="411" r:id="rId32"/>
    <p:sldId id="412" r:id="rId33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FC6A"/>
    <a:srgbClr val="0070C0"/>
    <a:srgbClr val="E20000"/>
    <a:srgbClr val="FFF200"/>
    <a:srgbClr val="FF9900"/>
    <a:srgbClr val="E9FE68"/>
    <a:srgbClr val="E1F86E"/>
    <a:srgbClr val="FF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142" autoAdjust="0"/>
    <p:restoredTop sz="87673" autoAdjust="0"/>
  </p:normalViewPr>
  <p:slideViewPr>
    <p:cSldViewPr>
      <p:cViewPr varScale="1">
        <p:scale>
          <a:sx n="97" d="100"/>
          <a:sy n="97" d="100"/>
        </p:scale>
        <p:origin x="1122" y="78"/>
      </p:cViewPr>
      <p:guideLst>
        <p:guide orient="horz" pos="2186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6" Type="http://schemas.openxmlformats.org/officeDocument/2006/relationships/tableStyles" Target="tableStyles.xml"/><Relationship Id="rId35" Type="http://schemas.openxmlformats.org/officeDocument/2006/relationships/viewProps" Target="viewProps.xml"/><Relationship Id="rId34" Type="http://schemas.openxmlformats.org/officeDocument/2006/relationships/presProps" Target="presProps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H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B1E70F-61D7-440D-B934-0E51B0BDEA36}" type="datetimeFigureOut">
              <a:rPr lang="en-PH" smtClean="0"/>
            </a:fld>
            <a:endParaRPr lang="en-PH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H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H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BB6737-6828-4392-8F4A-459069FE7011}" type="slidenum">
              <a:rPr lang="en-PH" smtClean="0"/>
            </a:fld>
            <a:endParaRPr lang="en-PH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BB6737-6828-4392-8F4A-459069FE7011}" type="slidenum">
              <a:rPr lang="en-PH" smtClean="0"/>
            </a:fld>
            <a:endParaRPr lang="en-PH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Syntax – the form of the expressions, statements, and program units of a programming language </a:t>
            </a:r>
            <a:endParaRPr lang="en-US" dirty="0"/>
          </a:p>
          <a:p>
            <a:r>
              <a:rPr lang="en-US" dirty="0"/>
              <a:t>	When referring to a programming language, the syntax is </a:t>
            </a:r>
            <a:r>
              <a:rPr lang="en-US" b="1" dirty="0"/>
              <a:t>a set of rules for grammar and spelling</a:t>
            </a:r>
            <a:r>
              <a:rPr lang="en-US" dirty="0"/>
              <a:t>. In other words, it means using character structures that a computer can interpret. For example, if a user tries to execute a command without proper syntax, it generates a syntax error, usually causing the program to fail.</a:t>
            </a:r>
            <a:endParaRPr lang="en-US" dirty="0"/>
          </a:p>
          <a:p>
            <a:endParaRPr lang="en-US" dirty="0"/>
          </a:p>
          <a:p>
            <a:r>
              <a:rPr lang="en-US" dirty="0"/>
              <a:t>Semantics – the meaning of the expressions, statements, and program units of a programming </a:t>
            </a:r>
            <a:endParaRPr lang="en-US" dirty="0"/>
          </a:p>
          <a:p>
            <a:r>
              <a:rPr lang="en-US" dirty="0"/>
              <a:t>language </a:t>
            </a:r>
            <a:endParaRPr lang="en-US" dirty="0"/>
          </a:p>
          <a:p>
            <a:r>
              <a:rPr lang="en-US" dirty="0"/>
              <a:t>• Lexemes – include the numeric literals, operators, and special words of a programming language </a:t>
            </a:r>
            <a:endParaRPr lang="en-US" dirty="0"/>
          </a:p>
          <a:p>
            <a:r>
              <a:rPr lang="en-US" dirty="0"/>
              <a:t>• Token – a category of the lexemes of a language 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BB6737-6828-4392-8F4A-459069FE7011}" type="slidenum">
              <a:rPr lang="en-PH" smtClean="0"/>
            </a:fld>
            <a:endParaRPr lang="en-PH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Syntax – the form of the expressions, statements, and program units of a programming language </a:t>
            </a:r>
            <a:endParaRPr lang="en-US" dirty="0"/>
          </a:p>
          <a:p>
            <a:r>
              <a:rPr lang="en-US" dirty="0"/>
              <a:t>	When referring to a programming language, the syntax is </a:t>
            </a:r>
            <a:r>
              <a:rPr lang="en-US" b="1" dirty="0"/>
              <a:t>a set of rules for grammar and spelling</a:t>
            </a:r>
            <a:r>
              <a:rPr lang="en-US" dirty="0"/>
              <a:t>. In other words, it means using character structures that a computer can interpret. For example, if a user tries to execute a command without proper syntax, it generates a syntax error, usually causing the program to fail.</a:t>
            </a:r>
            <a:endParaRPr lang="en-US" dirty="0"/>
          </a:p>
          <a:p>
            <a:endParaRPr lang="en-US" dirty="0"/>
          </a:p>
          <a:p>
            <a:r>
              <a:rPr lang="en-US" dirty="0"/>
              <a:t>Semantics – the meaning of the expressions, statements, and program units of a programming </a:t>
            </a:r>
            <a:endParaRPr lang="en-US" dirty="0"/>
          </a:p>
          <a:p>
            <a:r>
              <a:rPr lang="en-US" dirty="0"/>
              <a:t>language </a:t>
            </a:r>
            <a:endParaRPr lang="en-US" dirty="0"/>
          </a:p>
          <a:p>
            <a:r>
              <a:rPr lang="en-US" dirty="0"/>
              <a:t>• Lexemes – include the numeric literals, operators, and special words of a programming language </a:t>
            </a:r>
            <a:endParaRPr lang="en-US" dirty="0"/>
          </a:p>
          <a:p>
            <a:r>
              <a:rPr lang="en-US" dirty="0"/>
              <a:t>• Token – a category of the lexemes of a language 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BB6737-6828-4392-8F4A-459069FE7011}" type="slidenum">
              <a:rPr lang="en-PH" smtClean="0"/>
            </a:fld>
            <a:endParaRPr lang="en-PH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Syntax – the form of the expressions, statements, and program units of a programming language </a:t>
            </a:r>
            <a:endParaRPr lang="en-US" dirty="0"/>
          </a:p>
          <a:p>
            <a:r>
              <a:rPr lang="en-US" dirty="0"/>
              <a:t>	When referring to a programming language, the syntax is </a:t>
            </a:r>
            <a:r>
              <a:rPr lang="en-US" b="1" dirty="0"/>
              <a:t>a set of rules for grammar and spelling</a:t>
            </a:r>
            <a:r>
              <a:rPr lang="en-US" dirty="0"/>
              <a:t>. In other words, it means using character structures that a computer can interpret. For example, if a user tries to execute a command without proper syntax, it generates a syntax error, usually causing the program to fail.</a:t>
            </a:r>
            <a:endParaRPr lang="en-US" dirty="0"/>
          </a:p>
          <a:p>
            <a:endParaRPr lang="en-US" dirty="0"/>
          </a:p>
          <a:p>
            <a:r>
              <a:rPr lang="en-US" dirty="0"/>
              <a:t>Semantics – the meaning of the expressions, statements, and program units of a programming </a:t>
            </a:r>
            <a:endParaRPr lang="en-US" dirty="0"/>
          </a:p>
          <a:p>
            <a:r>
              <a:rPr lang="en-US" dirty="0"/>
              <a:t>language </a:t>
            </a:r>
            <a:endParaRPr lang="en-US" dirty="0"/>
          </a:p>
          <a:p>
            <a:r>
              <a:rPr lang="en-US" dirty="0"/>
              <a:t>• Lexemes – include the numeric literals, operators, and special words of a programming language </a:t>
            </a:r>
            <a:endParaRPr lang="en-US" dirty="0"/>
          </a:p>
          <a:p>
            <a:r>
              <a:rPr lang="en-US" dirty="0"/>
              <a:t>• Token – a category of the lexemes of a language 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BB6737-6828-4392-8F4A-459069FE7011}" type="slidenum">
              <a:rPr lang="en-PH" smtClean="0"/>
            </a:fld>
            <a:endParaRPr lang="en-PH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Syntax – the form of the expressions, statements, and program units of a programming language </a:t>
            </a:r>
            <a:endParaRPr lang="en-US" dirty="0"/>
          </a:p>
          <a:p>
            <a:r>
              <a:rPr lang="en-US" dirty="0"/>
              <a:t>	When referring to a programming language, the syntax is </a:t>
            </a:r>
            <a:r>
              <a:rPr lang="en-US" b="1" dirty="0"/>
              <a:t>a set of rules for grammar and spelling</a:t>
            </a:r>
            <a:r>
              <a:rPr lang="en-US" dirty="0"/>
              <a:t>. In other words, it means using character structures that a computer can interpret. For example, if a user tries to execute a command without proper syntax, it generates a syntax error, usually causing the program to fail.</a:t>
            </a:r>
            <a:endParaRPr lang="en-US" dirty="0"/>
          </a:p>
          <a:p>
            <a:endParaRPr lang="en-US" dirty="0"/>
          </a:p>
          <a:p>
            <a:r>
              <a:rPr lang="en-US" dirty="0"/>
              <a:t>Semantics – the meaning of the expressions, statements, and program units of a programming </a:t>
            </a:r>
            <a:endParaRPr lang="en-US" dirty="0"/>
          </a:p>
          <a:p>
            <a:r>
              <a:rPr lang="en-US" dirty="0"/>
              <a:t>language </a:t>
            </a:r>
            <a:endParaRPr lang="en-US" dirty="0"/>
          </a:p>
          <a:p>
            <a:r>
              <a:rPr lang="en-US" dirty="0"/>
              <a:t>• Lexemes – include the numeric literals, operators, and special words of a programming language </a:t>
            </a:r>
            <a:endParaRPr lang="en-US" dirty="0"/>
          </a:p>
          <a:p>
            <a:r>
              <a:rPr lang="en-US" dirty="0"/>
              <a:t>• Token – a category of the lexemes of a language 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BB6737-6828-4392-8F4A-459069FE7011}" type="slidenum">
              <a:rPr lang="en-PH" smtClean="0"/>
            </a:fld>
            <a:endParaRPr lang="en-PH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Syntax – the form of the expressions, statements, and program units of a programming language </a:t>
            </a:r>
            <a:endParaRPr lang="en-US" dirty="0"/>
          </a:p>
          <a:p>
            <a:r>
              <a:rPr lang="en-US" dirty="0"/>
              <a:t>	When referring to a programming language, the syntax is </a:t>
            </a:r>
            <a:r>
              <a:rPr lang="en-US" b="1" dirty="0"/>
              <a:t>a set of rules for grammar and spelling</a:t>
            </a:r>
            <a:r>
              <a:rPr lang="en-US" dirty="0"/>
              <a:t>. In other words, it means using character structures that a computer can interpret. For example, if a user tries to execute a command without proper syntax, it generates a syntax error, usually causing the program to fail.</a:t>
            </a:r>
            <a:endParaRPr lang="en-US" dirty="0"/>
          </a:p>
          <a:p>
            <a:endParaRPr lang="en-US" dirty="0"/>
          </a:p>
          <a:p>
            <a:r>
              <a:rPr lang="en-US" dirty="0"/>
              <a:t>Semantics – the meaning of the expressions, statements, and program units of a programming </a:t>
            </a:r>
            <a:endParaRPr lang="en-US" dirty="0"/>
          </a:p>
          <a:p>
            <a:r>
              <a:rPr lang="en-US" dirty="0"/>
              <a:t>language </a:t>
            </a:r>
            <a:endParaRPr lang="en-US" dirty="0"/>
          </a:p>
          <a:p>
            <a:r>
              <a:rPr lang="en-US" dirty="0"/>
              <a:t>• Lexemes – include the numeric literals, operators, and special words of a programming language </a:t>
            </a:r>
            <a:endParaRPr lang="en-US" dirty="0"/>
          </a:p>
          <a:p>
            <a:r>
              <a:rPr lang="en-US" dirty="0"/>
              <a:t>• Token – a category of the lexemes of a language 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BB6737-6828-4392-8F4A-459069FE7011}" type="slidenum">
              <a:rPr lang="en-PH" smtClean="0"/>
            </a:fld>
            <a:endParaRPr lang="en-PH"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Syntax – the form of the expressions, statements, and program units of a programming language </a:t>
            </a:r>
            <a:endParaRPr lang="en-US" dirty="0"/>
          </a:p>
          <a:p>
            <a:r>
              <a:rPr lang="en-US" dirty="0"/>
              <a:t>	When referring to a programming language, the syntax is </a:t>
            </a:r>
            <a:r>
              <a:rPr lang="en-US" b="1" dirty="0"/>
              <a:t>a set of rules for grammar and spelling</a:t>
            </a:r>
            <a:r>
              <a:rPr lang="en-US" dirty="0"/>
              <a:t>. In other words, it means using character structures that a computer can interpret. For example, if a user tries to execute a command without proper syntax, it generates a syntax error, usually causing the program to fail.</a:t>
            </a:r>
            <a:endParaRPr lang="en-US" dirty="0"/>
          </a:p>
          <a:p>
            <a:endParaRPr lang="en-US" dirty="0"/>
          </a:p>
          <a:p>
            <a:r>
              <a:rPr lang="en-US" dirty="0"/>
              <a:t>Semantics – the meaning of the expressions, statements, and program units of a programming </a:t>
            </a:r>
            <a:endParaRPr lang="en-US" dirty="0"/>
          </a:p>
          <a:p>
            <a:r>
              <a:rPr lang="en-US" dirty="0"/>
              <a:t>language </a:t>
            </a:r>
            <a:endParaRPr lang="en-US" dirty="0"/>
          </a:p>
          <a:p>
            <a:r>
              <a:rPr lang="en-US" dirty="0"/>
              <a:t>• Lexemes – include the numeric literals, operators, and special words of a programming language </a:t>
            </a:r>
            <a:endParaRPr lang="en-US" dirty="0"/>
          </a:p>
          <a:p>
            <a:r>
              <a:rPr lang="en-US" dirty="0"/>
              <a:t>• Token – a category of the lexemes of a language 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BB6737-6828-4392-8F4A-459069FE7011}" type="slidenum">
              <a:rPr lang="en-PH" smtClean="0"/>
            </a:fld>
            <a:endParaRPr lang="en-PH"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Syntax – the form of the expressions, statements, and program units of a programming language </a:t>
            </a:r>
            <a:endParaRPr lang="en-US" dirty="0"/>
          </a:p>
          <a:p>
            <a:r>
              <a:rPr lang="en-US" dirty="0"/>
              <a:t>	When referring to a programming language, the syntax is </a:t>
            </a:r>
            <a:r>
              <a:rPr lang="en-US" b="1" dirty="0"/>
              <a:t>a set of rules for grammar and spelling</a:t>
            </a:r>
            <a:r>
              <a:rPr lang="en-US" dirty="0"/>
              <a:t>. In other words, it means using character structures that a computer can interpret. For example, if a user tries to execute a command without proper syntax, it generates a syntax error, usually causing the program to fail.</a:t>
            </a:r>
            <a:endParaRPr lang="en-US" dirty="0"/>
          </a:p>
          <a:p>
            <a:endParaRPr lang="en-US" dirty="0"/>
          </a:p>
          <a:p>
            <a:r>
              <a:rPr lang="en-US" dirty="0"/>
              <a:t>Semantics – the meaning of the expressions, statements, and program units of a programming </a:t>
            </a:r>
            <a:endParaRPr lang="en-US" dirty="0"/>
          </a:p>
          <a:p>
            <a:r>
              <a:rPr lang="en-US" dirty="0"/>
              <a:t>language </a:t>
            </a:r>
            <a:endParaRPr lang="en-US" dirty="0"/>
          </a:p>
          <a:p>
            <a:r>
              <a:rPr lang="en-US" dirty="0"/>
              <a:t>• Lexemes – include the numeric literals, operators, and special words of a programming language </a:t>
            </a:r>
            <a:endParaRPr lang="en-US" dirty="0"/>
          </a:p>
          <a:p>
            <a:r>
              <a:rPr lang="en-US" dirty="0"/>
              <a:t>• Token – a category of the lexemes of a language 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BB6737-6828-4392-8F4A-459069FE7011}" type="slidenum">
              <a:rPr lang="en-PH" smtClean="0"/>
            </a:fld>
            <a:endParaRPr lang="en-PH"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Syntax – the form of the expressions, statements, and program units of a programming language </a:t>
            </a:r>
            <a:endParaRPr lang="en-US" dirty="0"/>
          </a:p>
          <a:p>
            <a:r>
              <a:rPr lang="en-US" dirty="0"/>
              <a:t>	When referring to a programming language, the syntax is </a:t>
            </a:r>
            <a:r>
              <a:rPr lang="en-US" b="1" dirty="0"/>
              <a:t>a set of rules for grammar and spelling</a:t>
            </a:r>
            <a:r>
              <a:rPr lang="en-US" dirty="0"/>
              <a:t>. In other words, it means using character structures that a computer can interpret. For example, if a user tries to execute a command without proper syntax, it generates a syntax error, usually causing the program to fail.</a:t>
            </a:r>
            <a:endParaRPr lang="en-US" dirty="0"/>
          </a:p>
          <a:p>
            <a:endParaRPr lang="en-US" dirty="0"/>
          </a:p>
          <a:p>
            <a:r>
              <a:rPr lang="en-US" dirty="0"/>
              <a:t>Semantics – the meaning of the expressions, statements, and program units of a programming </a:t>
            </a:r>
            <a:endParaRPr lang="en-US" dirty="0"/>
          </a:p>
          <a:p>
            <a:r>
              <a:rPr lang="en-US" dirty="0"/>
              <a:t>language </a:t>
            </a:r>
            <a:endParaRPr lang="en-US" dirty="0"/>
          </a:p>
          <a:p>
            <a:r>
              <a:rPr lang="en-US" dirty="0"/>
              <a:t>• Lexemes – include the numeric literals, operators, and special words of a programming language </a:t>
            </a:r>
            <a:endParaRPr lang="en-US" dirty="0"/>
          </a:p>
          <a:p>
            <a:r>
              <a:rPr lang="en-US" dirty="0"/>
              <a:t>• Token – a category of the lexemes of a language 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BB6737-6828-4392-8F4A-459069FE7011}" type="slidenum">
              <a:rPr lang="en-PH" smtClean="0"/>
            </a:fld>
            <a:endParaRPr lang="en-PH"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Syntax – the form of the expressions, statements, and program units of a programming language </a:t>
            </a:r>
            <a:endParaRPr lang="en-US" dirty="0"/>
          </a:p>
          <a:p>
            <a:r>
              <a:rPr lang="en-US" dirty="0"/>
              <a:t>	When referring to a programming language, the syntax is </a:t>
            </a:r>
            <a:r>
              <a:rPr lang="en-US" b="1" dirty="0"/>
              <a:t>a set of rules for grammar and spelling</a:t>
            </a:r>
            <a:r>
              <a:rPr lang="en-US" dirty="0"/>
              <a:t>. In other words, it means using character structures that a computer can interpret. For example, if a user tries to execute a command without proper syntax, it generates a syntax error, usually causing the program to fail.</a:t>
            </a:r>
            <a:endParaRPr lang="en-US" dirty="0"/>
          </a:p>
          <a:p>
            <a:endParaRPr lang="en-US" dirty="0"/>
          </a:p>
          <a:p>
            <a:r>
              <a:rPr lang="en-US" dirty="0"/>
              <a:t>Semantics – the meaning of the expressions, statements, and program units of a programming </a:t>
            </a:r>
            <a:endParaRPr lang="en-US" dirty="0"/>
          </a:p>
          <a:p>
            <a:r>
              <a:rPr lang="en-US" dirty="0"/>
              <a:t>language </a:t>
            </a:r>
            <a:endParaRPr lang="en-US" dirty="0"/>
          </a:p>
          <a:p>
            <a:r>
              <a:rPr lang="en-US" dirty="0"/>
              <a:t>• Lexemes – include the numeric literals, operators, and special words of a programming language </a:t>
            </a:r>
            <a:endParaRPr lang="en-US" dirty="0"/>
          </a:p>
          <a:p>
            <a:r>
              <a:rPr lang="en-US" dirty="0"/>
              <a:t>• Token – a category of the lexemes of a language 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BB6737-6828-4392-8F4A-459069FE7011}" type="slidenum">
              <a:rPr lang="en-PH" smtClean="0"/>
            </a:fld>
            <a:endParaRPr lang="en-PH"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Syntax – the form of the expressions, statements, and program units of a programming language </a:t>
            </a:r>
            <a:endParaRPr lang="en-US" dirty="0"/>
          </a:p>
          <a:p>
            <a:r>
              <a:rPr lang="en-US" dirty="0"/>
              <a:t>	When referring to a programming language, the syntax is </a:t>
            </a:r>
            <a:r>
              <a:rPr lang="en-US" b="1" dirty="0"/>
              <a:t>a set of rules for grammar and spelling</a:t>
            </a:r>
            <a:r>
              <a:rPr lang="en-US" dirty="0"/>
              <a:t>. In other words, it means using character structures that a computer can interpret. For example, if a user tries to execute a command without proper syntax, it generates a syntax error, usually causing the program to fail.</a:t>
            </a:r>
            <a:endParaRPr lang="en-US" dirty="0"/>
          </a:p>
          <a:p>
            <a:endParaRPr lang="en-US" dirty="0"/>
          </a:p>
          <a:p>
            <a:r>
              <a:rPr lang="en-US" dirty="0"/>
              <a:t>Semantics – the meaning of the expressions, statements, and program units of a programming </a:t>
            </a:r>
            <a:endParaRPr lang="en-US" dirty="0"/>
          </a:p>
          <a:p>
            <a:r>
              <a:rPr lang="en-US" dirty="0"/>
              <a:t>language </a:t>
            </a:r>
            <a:endParaRPr lang="en-US" dirty="0"/>
          </a:p>
          <a:p>
            <a:r>
              <a:rPr lang="en-US" dirty="0"/>
              <a:t>• Lexemes – include the numeric literals, operators, and special words of a programming language </a:t>
            </a:r>
            <a:endParaRPr lang="en-US" dirty="0"/>
          </a:p>
          <a:p>
            <a:r>
              <a:rPr lang="en-US" dirty="0"/>
              <a:t>• Token – a category of the lexemes of a language 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BB6737-6828-4392-8F4A-459069FE7011}" type="slidenum">
              <a:rPr lang="en-PH" smtClean="0"/>
            </a:fld>
            <a:endParaRPr lang="en-PH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Syntax – the form of the expressions, statements, and program units of a programming language </a:t>
            </a:r>
            <a:endParaRPr lang="en-US" dirty="0"/>
          </a:p>
          <a:p>
            <a:r>
              <a:rPr lang="en-US" dirty="0"/>
              <a:t>	When referring to a programming language, the syntax is </a:t>
            </a:r>
            <a:r>
              <a:rPr lang="en-US" b="1" dirty="0"/>
              <a:t>a set of rules for grammar and spelling</a:t>
            </a:r>
            <a:r>
              <a:rPr lang="en-US" dirty="0"/>
              <a:t>. In other words, it means using character structures that a computer can interpret. For example, if a user tries to execute a command without proper syntax, it generates a syntax error, usually causing the program to fail.</a:t>
            </a:r>
            <a:endParaRPr lang="en-US" dirty="0"/>
          </a:p>
          <a:p>
            <a:endParaRPr lang="en-US" dirty="0"/>
          </a:p>
          <a:p>
            <a:r>
              <a:rPr lang="en-US" dirty="0"/>
              <a:t>Semantics – the meaning of the expressions, statements, and program units of a programming </a:t>
            </a:r>
            <a:endParaRPr lang="en-US" dirty="0"/>
          </a:p>
          <a:p>
            <a:r>
              <a:rPr lang="en-US" dirty="0"/>
              <a:t>language </a:t>
            </a:r>
            <a:endParaRPr lang="en-US" dirty="0"/>
          </a:p>
          <a:p>
            <a:r>
              <a:rPr lang="en-US" dirty="0"/>
              <a:t>• Lexemes – include the numeric literals, operators, and special words of a programming language </a:t>
            </a:r>
            <a:endParaRPr lang="en-US" dirty="0"/>
          </a:p>
          <a:p>
            <a:r>
              <a:rPr lang="en-US" dirty="0"/>
              <a:t>• Token – a category of the lexemes of a language 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BB6737-6828-4392-8F4A-459069FE7011}" type="slidenum">
              <a:rPr lang="en-PH" smtClean="0"/>
            </a:fld>
            <a:endParaRPr lang="en-PH"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Syntax – the form of the expressions, statements, and program units of a programming language </a:t>
            </a:r>
            <a:endParaRPr lang="en-US" dirty="0"/>
          </a:p>
          <a:p>
            <a:r>
              <a:rPr lang="en-US" dirty="0"/>
              <a:t>	When referring to a programming language, the syntax is </a:t>
            </a:r>
            <a:r>
              <a:rPr lang="en-US" b="1" dirty="0"/>
              <a:t>a set of rules for grammar and spelling</a:t>
            </a:r>
            <a:r>
              <a:rPr lang="en-US" dirty="0"/>
              <a:t>. In other words, it means using character structures that a computer can interpret. For example, if a user tries to execute a command without proper syntax, it generates a syntax error, usually causing the program to fail.</a:t>
            </a:r>
            <a:endParaRPr lang="en-US" dirty="0"/>
          </a:p>
          <a:p>
            <a:endParaRPr lang="en-US" dirty="0"/>
          </a:p>
          <a:p>
            <a:r>
              <a:rPr lang="en-US" dirty="0"/>
              <a:t>Semantics – the meaning of the expressions, statements, and program units of a programming </a:t>
            </a:r>
            <a:endParaRPr lang="en-US" dirty="0"/>
          </a:p>
          <a:p>
            <a:r>
              <a:rPr lang="en-US" dirty="0"/>
              <a:t>language </a:t>
            </a:r>
            <a:endParaRPr lang="en-US" dirty="0"/>
          </a:p>
          <a:p>
            <a:r>
              <a:rPr lang="en-US" dirty="0"/>
              <a:t>• Lexemes – include the numeric literals, operators, and special words of a programming language </a:t>
            </a:r>
            <a:endParaRPr lang="en-US" dirty="0"/>
          </a:p>
          <a:p>
            <a:r>
              <a:rPr lang="en-US" dirty="0"/>
              <a:t>• Token – a category of the lexemes of a language 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BB6737-6828-4392-8F4A-459069FE7011}" type="slidenum">
              <a:rPr lang="en-PH" smtClean="0"/>
            </a:fld>
            <a:endParaRPr lang="en-PH" dirty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Syntax – the form of the expressions, statements, and program units of a programming language </a:t>
            </a:r>
            <a:endParaRPr lang="en-US" dirty="0"/>
          </a:p>
          <a:p>
            <a:r>
              <a:rPr lang="en-US" dirty="0"/>
              <a:t>	When referring to a programming language, the syntax is </a:t>
            </a:r>
            <a:r>
              <a:rPr lang="en-US" b="1" dirty="0"/>
              <a:t>a set of rules for grammar and spelling</a:t>
            </a:r>
            <a:r>
              <a:rPr lang="en-US" dirty="0"/>
              <a:t>. In other words, it means using character structures that a computer can interpret. For example, if a user tries to execute a command without proper syntax, it generates a syntax error, usually causing the program to fail.</a:t>
            </a:r>
            <a:endParaRPr lang="en-US" dirty="0"/>
          </a:p>
          <a:p>
            <a:endParaRPr lang="en-US" dirty="0"/>
          </a:p>
          <a:p>
            <a:r>
              <a:rPr lang="en-US" dirty="0"/>
              <a:t>Semantics – the meaning of the expressions, statements, and program units of a programming </a:t>
            </a:r>
            <a:endParaRPr lang="en-US" dirty="0"/>
          </a:p>
          <a:p>
            <a:r>
              <a:rPr lang="en-US" dirty="0"/>
              <a:t>language </a:t>
            </a:r>
            <a:endParaRPr lang="en-US" dirty="0"/>
          </a:p>
          <a:p>
            <a:r>
              <a:rPr lang="en-US" dirty="0"/>
              <a:t>• Lexemes – include the numeric literals, operators, and special words of a programming language </a:t>
            </a:r>
            <a:endParaRPr lang="en-US" dirty="0"/>
          </a:p>
          <a:p>
            <a:r>
              <a:rPr lang="en-US" dirty="0"/>
              <a:t>• Token – a category of the lexemes of a language 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BB6737-6828-4392-8F4A-459069FE7011}" type="slidenum">
              <a:rPr lang="en-PH" smtClean="0"/>
            </a:fld>
            <a:endParaRPr lang="en-PH" dirty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Syntax – the form of the expressions, statements, and program units of a programming language </a:t>
            </a:r>
            <a:endParaRPr lang="en-US" dirty="0"/>
          </a:p>
          <a:p>
            <a:r>
              <a:rPr lang="en-US" dirty="0"/>
              <a:t>	When referring to a programming language, the syntax is </a:t>
            </a:r>
            <a:r>
              <a:rPr lang="en-US" b="1" dirty="0"/>
              <a:t>a set of rules for grammar and spelling</a:t>
            </a:r>
            <a:r>
              <a:rPr lang="en-US" dirty="0"/>
              <a:t>. In other words, it means using character structures that a computer can interpret. For example, if a user tries to execute a command without proper syntax, it generates a syntax error, usually causing the program to fail.</a:t>
            </a:r>
            <a:endParaRPr lang="en-US" dirty="0"/>
          </a:p>
          <a:p>
            <a:endParaRPr lang="en-US" dirty="0"/>
          </a:p>
          <a:p>
            <a:r>
              <a:rPr lang="en-US" dirty="0"/>
              <a:t>Semantics – the meaning of the expressions, statements, and program units of a programming </a:t>
            </a:r>
            <a:endParaRPr lang="en-US" dirty="0"/>
          </a:p>
          <a:p>
            <a:r>
              <a:rPr lang="en-US" dirty="0"/>
              <a:t>language </a:t>
            </a:r>
            <a:endParaRPr lang="en-US" dirty="0"/>
          </a:p>
          <a:p>
            <a:r>
              <a:rPr lang="en-US" dirty="0"/>
              <a:t>• Lexemes – include the numeric literals, operators, and special words of a programming language </a:t>
            </a:r>
            <a:endParaRPr lang="en-US" dirty="0"/>
          </a:p>
          <a:p>
            <a:r>
              <a:rPr lang="en-US" dirty="0"/>
              <a:t>• Token – a category of the lexemes of a language 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BB6737-6828-4392-8F4A-459069FE7011}" type="slidenum">
              <a:rPr lang="en-PH" smtClean="0"/>
            </a:fld>
            <a:endParaRPr lang="en-PH" dirty="0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Syntax – the form of the expressions, statements, and program units of a programming language </a:t>
            </a:r>
            <a:endParaRPr lang="en-US" dirty="0"/>
          </a:p>
          <a:p>
            <a:r>
              <a:rPr lang="en-US" dirty="0"/>
              <a:t>	When referring to a programming language, the syntax is </a:t>
            </a:r>
            <a:r>
              <a:rPr lang="en-US" b="1" dirty="0"/>
              <a:t>a set of rules for grammar and spelling</a:t>
            </a:r>
            <a:r>
              <a:rPr lang="en-US" dirty="0"/>
              <a:t>. In other words, it means using character structures that a computer can interpret. For example, if a user tries to execute a command without proper syntax, it generates a syntax error, usually causing the program to fail.</a:t>
            </a:r>
            <a:endParaRPr lang="en-US" dirty="0"/>
          </a:p>
          <a:p>
            <a:endParaRPr lang="en-US" dirty="0"/>
          </a:p>
          <a:p>
            <a:r>
              <a:rPr lang="en-US" dirty="0"/>
              <a:t>Semantics – the meaning of the expressions, statements, and program units of a programming </a:t>
            </a:r>
            <a:endParaRPr lang="en-US" dirty="0"/>
          </a:p>
          <a:p>
            <a:r>
              <a:rPr lang="en-US" dirty="0"/>
              <a:t>language </a:t>
            </a:r>
            <a:endParaRPr lang="en-US" dirty="0"/>
          </a:p>
          <a:p>
            <a:r>
              <a:rPr lang="en-US" dirty="0"/>
              <a:t>• Lexemes – include the numeric literals, operators, and special words of a programming language </a:t>
            </a:r>
            <a:endParaRPr lang="en-US" dirty="0"/>
          </a:p>
          <a:p>
            <a:r>
              <a:rPr lang="en-US" dirty="0"/>
              <a:t>• Token – a category of the lexemes of a language 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BB6737-6828-4392-8F4A-459069FE7011}" type="slidenum">
              <a:rPr lang="en-PH" smtClean="0"/>
            </a:fld>
            <a:endParaRPr lang="en-PH" dirty="0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Syntax – the form of the expressions, statements, and program units of a programming language </a:t>
            </a:r>
            <a:endParaRPr lang="en-US" dirty="0"/>
          </a:p>
          <a:p>
            <a:r>
              <a:rPr lang="en-US" dirty="0"/>
              <a:t>	When referring to a programming language, the syntax is </a:t>
            </a:r>
            <a:r>
              <a:rPr lang="en-US" b="1" dirty="0"/>
              <a:t>a set of rules for grammar and spelling</a:t>
            </a:r>
            <a:r>
              <a:rPr lang="en-US" dirty="0"/>
              <a:t>. In other words, it means using character structures that a computer can interpret. For example, if a user tries to execute a command without proper syntax, it generates a syntax error, usually causing the program to fail.</a:t>
            </a:r>
            <a:endParaRPr lang="en-US" dirty="0"/>
          </a:p>
          <a:p>
            <a:endParaRPr lang="en-US" dirty="0"/>
          </a:p>
          <a:p>
            <a:r>
              <a:rPr lang="en-US" dirty="0"/>
              <a:t>Semantics – the meaning of the expressions, statements, and program units of a programming </a:t>
            </a:r>
            <a:endParaRPr lang="en-US" dirty="0"/>
          </a:p>
          <a:p>
            <a:r>
              <a:rPr lang="en-US" dirty="0"/>
              <a:t>language </a:t>
            </a:r>
            <a:endParaRPr lang="en-US" dirty="0"/>
          </a:p>
          <a:p>
            <a:r>
              <a:rPr lang="en-US" dirty="0"/>
              <a:t>• Lexemes – include the numeric literals, operators, and special words of a programming language </a:t>
            </a:r>
            <a:endParaRPr lang="en-US" dirty="0"/>
          </a:p>
          <a:p>
            <a:r>
              <a:rPr lang="en-US" dirty="0"/>
              <a:t>• Token – a category of the lexemes of a language 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BB6737-6828-4392-8F4A-459069FE7011}" type="slidenum">
              <a:rPr lang="en-PH" smtClean="0"/>
            </a:fld>
            <a:endParaRPr lang="en-PH" dirty="0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Syntax – the form of the expressions, statements, and program units of a programming language </a:t>
            </a:r>
            <a:endParaRPr lang="en-US" dirty="0"/>
          </a:p>
          <a:p>
            <a:r>
              <a:rPr lang="en-US" dirty="0"/>
              <a:t>	When referring to a programming language, the syntax is </a:t>
            </a:r>
            <a:r>
              <a:rPr lang="en-US" b="1" dirty="0"/>
              <a:t>a set of rules for grammar and spelling</a:t>
            </a:r>
            <a:r>
              <a:rPr lang="en-US" dirty="0"/>
              <a:t>. In other words, it means using character structures that a computer can interpret. For example, if a user tries to execute a command without proper syntax, it generates a syntax error, usually causing the program to fail.</a:t>
            </a:r>
            <a:endParaRPr lang="en-US" dirty="0"/>
          </a:p>
          <a:p>
            <a:endParaRPr lang="en-US" dirty="0"/>
          </a:p>
          <a:p>
            <a:r>
              <a:rPr lang="en-US" dirty="0"/>
              <a:t>Semantics – the meaning of the expressions, statements, and program units of a programming </a:t>
            </a:r>
            <a:endParaRPr lang="en-US" dirty="0"/>
          </a:p>
          <a:p>
            <a:r>
              <a:rPr lang="en-US" dirty="0"/>
              <a:t>language </a:t>
            </a:r>
            <a:endParaRPr lang="en-US" dirty="0"/>
          </a:p>
          <a:p>
            <a:r>
              <a:rPr lang="en-US" dirty="0"/>
              <a:t>• Lexemes – include the numeric literals, operators, and special words of a programming language </a:t>
            </a:r>
            <a:endParaRPr lang="en-US" dirty="0"/>
          </a:p>
          <a:p>
            <a:r>
              <a:rPr lang="en-US" dirty="0"/>
              <a:t>• Token – a category of the lexemes of a language 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BB6737-6828-4392-8F4A-459069FE7011}" type="slidenum">
              <a:rPr lang="en-PH" smtClean="0"/>
            </a:fld>
            <a:endParaRPr lang="en-PH" dirty="0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Syntax – the form of the expressions, statements, and program units of a programming language </a:t>
            </a:r>
            <a:endParaRPr lang="en-US" dirty="0"/>
          </a:p>
          <a:p>
            <a:r>
              <a:rPr lang="en-US" dirty="0"/>
              <a:t>	When referring to a programming language, the syntax is </a:t>
            </a:r>
            <a:r>
              <a:rPr lang="en-US" b="1" dirty="0"/>
              <a:t>a set of rules for grammar and spelling</a:t>
            </a:r>
            <a:r>
              <a:rPr lang="en-US" dirty="0"/>
              <a:t>. In other words, it means using character structures that a computer can interpret. For example, if a user tries to execute a command without proper syntax, it generates a syntax error, usually causing the program to fail.</a:t>
            </a:r>
            <a:endParaRPr lang="en-US" dirty="0"/>
          </a:p>
          <a:p>
            <a:endParaRPr lang="en-US" dirty="0"/>
          </a:p>
          <a:p>
            <a:r>
              <a:rPr lang="en-US" dirty="0"/>
              <a:t>Semantics – the meaning of the expressions, statements, and program units of a programming </a:t>
            </a:r>
            <a:endParaRPr lang="en-US" dirty="0"/>
          </a:p>
          <a:p>
            <a:r>
              <a:rPr lang="en-US" dirty="0"/>
              <a:t>language </a:t>
            </a:r>
            <a:endParaRPr lang="en-US" dirty="0"/>
          </a:p>
          <a:p>
            <a:r>
              <a:rPr lang="en-US" dirty="0"/>
              <a:t>• Lexemes – include the numeric literals, operators, and special words of a programming language </a:t>
            </a:r>
            <a:endParaRPr lang="en-US" dirty="0"/>
          </a:p>
          <a:p>
            <a:r>
              <a:rPr lang="en-US" dirty="0"/>
              <a:t>• Token – a category of the lexemes of a language 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BB6737-6828-4392-8F4A-459069FE7011}" type="slidenum">
              <a:rPr lang="en-PH" smtClean="0"/>
            </a:fld>
            <a:endParaRPr lang="en-PH" dirty="0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Syntax – the form of the expressions, statements, and program units of a programming language </a:t>
            </a:r>
            <a:endParaRPr lang="en-US" dirty="0"/>
          </a:p>
          <a:p>
            <a:r>
              <a:rPr lang="en-US" dirty="0"/>
              <a:t>	When referring to a programming language, the syntax is </a:t>
            </a:r>
            <a:r>
              <a:rPr lang="en-US" b="1" dirty="0"/>
              <a:t>a set of rules for grammar and spelling</a:t>
            </a:r>
            <a:r>
              <a:rPr lang="en-US" dirty="0"/>
              <a:t>. In other words, it means using character structures that a computer can interpret. For example, if a user tries to execute a command without proper syntax, it generates a syntax error, usually causing the program to fail.</a:t>
            </a:r>
            <a:endParaRPr lang="en-US" dirty="0"/>
          </a:p>
          <a:p>
            <a:endParaRPr lang="en-US" dirty="0"/>
          </a:p>
          <a:p>
            <a:r>
              <a:rPr lang="en-US" dirty="0"/>
              <a:t>Semantics – the meaning of the expressions, statements, and program units of a programming </a:t>
            </a:r>
            <a:endParaRPr lang="en-US" dirty="0"/>
          </a:p>
          <a:p>
            <a:r>
              <a:rPr lang="en-US" dirty="0"/>
              <a:t>language </a:t>
            </a:r>
            <a:endParaRPr lang="en-US" dirty="0"/>
          </a:p>
          <a:p>
            <a:r>
              <a:rPr lang="en-US" dirty="0"/>
              <a:t>• Lexemes – include the numeric literals, operators, and special words of a programming language </a:t>
            </a:r>
            <a:endParaRPr lang="en-US" dirty="0"/>
          </a:p>
          <a:p>
            <a:r>
              <a:rPr lang="en-US" dirty="0"/>
              <a:t>• Token – a category of the lexemes of a language 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BB6737-6828-4392-8F4A-459069FE7011}" type="slidenum">
              <a:rPr lang="en-PH" smtClean="0"/>
            </a:fld>
            <a:endParaRPr lang="en-PH" dirty="0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Syntax – the form of the expressions, statements, and program units of a programming language </a:t>
            </a:r>
            <a:endParaRPr lang="en-US" dirty="0"/>
          </a:p>
          <a:p>
            <a:r>
              <a:rPr lang="en-US" dirty="0"/>
              <a:t>	When referring to a programming language, the syntax is </a:t>
            </a:r>
            <a:r>
              <a:rPr lang="en-US" b="1" dirty="0"/>
              <a:t>a set of rules for grammar and spelling</a:t>
            </a:r>
            <a:r>
              <a:rPr lang="en-US" dirty="0"/>
              <a:t>. In other words, it means using character structures that a computer can interpret. For example, if a user tries to execute a command without proper syntax, it generates a syntax error, usually causing the program to fail.</a:t>
            </a:r>
            <a:endParaRPr lang="en-US" dirty="0"/>
          </a:p>
          <a:p>
            <a:endParaRPr lang="en-US" dirty="0"/>
          </a:p>
          <a:p>
            <a:r>
              <a:rPr lang="en-US" dirty="0"/>
              <a:t>Semantics – the meaning of the expressions, statements, and program units of a programming </a:t>
            </a:r>
            <a:endParaRPr lang="en-US" dirty="0"/>
          </a:p>
          <a:p>
            <a:r>
              <a:rPr lang="en-US" dirty="0"/>
              <a:t>language </a:t>
            </a:r>
            <a:endParaRPr lang="en-US" dirty="0"/>
          </a:p>
          <a:p>
            <a:r>
              <a:rPr lang="en-US" dirty="0"/>
              <a:t>• Lexemes – include the numeric literals, operators, and special words of a programming language </a:t>
            </a:r>
            <a:endParaRPr lang="en-US" dirty="0"/>
          </a:p>
          <a:p>
            <a:r>
              <a:rPr lang="en-US" dirty="0"/>
              <a:t>• Token – a category of the lexemes of a language 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BB6737-6828-4392-8F4A-459069FE7011}" type="slidenum">
              <a:rPr lang="en-PH" smtClean="0"/>
            </a:fld>
            <a:endParaRPr lang="en-PH" dirty="0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Syntax – the form of the expressions, statements, and program units of a programming language </a:t>
            </a:r>
            <a:endParaRPr lang="en-US" dirty="0"/>
          </a:p>
          <a:p>
            <a:r>
              <a:rPr lang="en-US" dirty="0"/>
              <a:t>	When referring to a programming language, the syntax is </a:t>
            </a:r>
            <a:r>
              <a:rPr lang="en-US" b="1" dirty="0"/>
              <a:t>a set of rules for grammar and spelling</a:t>
            </a:r>
            <a:r>
              <a:rPr lang="en-US" dirty="0"/>
              <a:t>. In other words, it means using character structures that a computer can interpret. For example, if a user tries to execute a command without proper syntax, it generates a syntax error, usually causing the program to fail.</a:t>
            </a:r>
            <a:endParaRPr lang="en-US" dirty="0"/>
          </a:p>
          <a:p>
            <a:endParaRPr lang="en-US" dirty="0"/>
          </a:p>
          <a:p>
            <a:r>
              <a:rPr lang="en-US" dirty="0"/>
              <a:t>Semantics – the meaning of the expressions, statements, and program units of a programming </a:t>
            </a:r>
            <a:endParaRPr lang="en-US" dirty="0"/>
          </a:p>
          <a:p>
            <a:r>
              <a:rPr lang="en-US" dirty="0"/>
              <a:t>language </a:t>
            </a:r>
            <a:endParaRPr lang="en-US" dirty="0"/>
          </a:p>
          <a:p>
            <a:r>
              <a:rPr lang="en-US" dirty="0"/>
              <a:t>• Lexemes – include the numeric literals, operators, and special words of a programming language </a:t>
            </a:r>
            <a:endParaRPr lang="en-US" dirty="0"/>
          </a:p>
          <a:p>
            <a:r>
              <a:rPr lang="en-US" dirty="0"/>
              <a:t>• Token – a category of the lexemes of a language 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BB6737-6828-4392-8F4A-459069FE7011}" type="slidenum">
              <a:rPr lang="en-PH" smtClean="0"/>
            </a:fld>
            <a:endParaRPr lang="en-PH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Syntax – the form of the expressions, statements, and program units of a programming language </a:t>
            </a:r>
            <a:endParaRPr lang="en-US" dirty="0"/>
          </a:p>
          <a:p>
            <a:r>
              <a:rPr lang="en-US" dirty="0"/>
              <a:t>	When referring to a programming language, the syntax is </a:t>
            </a:r>
            <a:r>
              <a:rPr lang="en-US" b="1" dirty="0"/>
              <a:t>a set of rules for grammar and spelling</a:t>
            </a:r>
            <a:r>
              <a:rPr lang="en-US" dirty="0"/>
              <a:t>. In other words, it means using character structures that a computer can interpret. For example, if a user tries to execute a command without proper syntax, it generates a syntax error, usually causing the program to fail.</a:t>
            </a:r>
            <a:endParaRPr lang="en-US" dirty="0"/>
          </a:p>
          <a:p>
            <a:endParaRPr lang="en-US" dirty="0"/>
          </a:p>
          <a:p>
            <a:r>
              <a:rPr lang="en-US" dirty="0"/>
              <a:t>Semantics – the meaning of the expressions, statements, and program units of a programming </a:t>
            </a:r>
            <a:endParaRPr lang="en-US" dirty="0"/>
          </a:p>
          <a:p>
            <a:r>
              <a:rPr lang="en-US" dirty="0"/>
              <a:t>language </a:t>
            </a:r>
            <a:endParaRPr lang="en-US" dirty="0"/>
          </a:p>
          <a:p>
            <a:r>
              <a:rPr lang="en-US" dirty="0"/>
              <a:t>• Lexemes – include the numeric literals, operators, and special words of a programming language </a:t>
            </a:r>
            <a:endParaRPr lang="en-US" dirty="0"/>
          </a:p>
          <a:p>
            <a:r>
              <a:rPr lang="en-US" dirty="0"/>
              <a:t>• Token – a category of the lexemes of a language 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BB6737-6828-4392-8F4A-459069FE7011}" type="slidenum">
              <a:rPr lang="en-PH" smtClean="0"/>
            </a:fld>
            <a:endParaRPr lang="en-PH" dirty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Syntax – the form of the expressions, statements, and program units of a programming language </a:t>
            </a:r>
            <a:endParaRPr lang="en-US" dirty="0"/>
          </a:p>
          <a:p>
            <a:r>
              <a:rPr lang="en-US" dirty="0"/>
              <a:t>	When referring to a programming language, the syntax is </a:t>
            </a:r>
            <a:r>
              <a:rPr lang="en-US" b="1" dirty="0"/>
              <a:t>a set of rules for grammar and spelling</a:t>
            </a:r>
            <a:r>
              <a:rPr lang="en-US" dirty="0"/>
              <a:t>. In other words, it means using character structures that a computer can interpret. For example, if a user tries to execute a command without proper syntax, it generates a syntax error, usually causing the program to fail.</a:t>
            </a:r>
            <a:endParaRPr lang="en-US" dirty="0"/>
          </a:p>
          <a:p>
            <a:endParaRPr lang="en-US" dirty="0"/>
          </a:p>
          <a:p>
            <a:r>
              <a:rPr lang="en-US" dirty="0"/>
              <a:t>Semantics – the meaning of the expressions, statements, and program units of a programming </a:t>
            </a:r>
            <a:endParaRPr lang="en-US" dirty="0"/>
          </a:p>
          <a:p>
            <a:r>
              <a:rPr lang="en-US" dirty="0"/>
              <a:t>language </a:t>
            </a:r>
            <a:endParaRPr lang="en-US" dirty="0"/>
          </a:p>
          <a:p>
            <a:r>
              <a:rPr lang="en-US" dirty="0"/>
              <a:t>• Lexemes – include the numeric literals, operators, and special words of a programming language </a:t>
            </a:r>
            <a:endParaRPr lang="en-US" dirty="0"/>
          </a:p>
          <a:p>
            <a:r>
              <a:rPr lang="en-US" dirty="0"/>
              <a:t>• Token – a category of the lexemes of a language 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BB6737-6828-4392-8F4A-459069FE7011}" type="slidenum">
              <a:rPr lang="en-PH" smtClean="0"/>
            </a:fld>
            <a:endParaRPr lang="en-PH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Syntax – the form of the expressions, statements, and program units of a programming language </a:t>
            </a:r>
            <a:endParaRPr lang="en-US" dirty="0"/>
          </a:p>
          <a:p>
            <a:r>
              <a:rPr lang="en-US" dirty="0"/>
              <a:t>	When referring to a programming language, the syntax is </a:t>
            </a:r>
            <a:r>
              <a:rPr lang="en-US" b="1" dirty="0"/>
              <a:t>a set of rules for grammar and spelling</a:t>
            </a:r>
            <a:r>
              <a:rPr lang="en-US" dirty="0"/>
              <a:t>. In other words, it means using character structures that a computer can interpret. For example, if a user tries to execute a command without proper syntax, it generates a syntax error, usually causing the program to fail.</a:t>
            </a:r>
            <a:endParaRPr lang="en-US" dirty="0"/>
          </a:p>
          <a:p>
            <a:endParaRPr lang="en-US" dirty="0"/>
          </a:p>
          <a:p>
            <a:r>
              <a:rPr lang="en-US" dirty="0"/>
              <a:t>Semantics – the meaning of the expressions, statements, and program units of a programming </a:t>
            </a:r>
            <a:endParaRPr lang="en-US" dirty="0"/>
          </a:p>
          <a:p>
            <a:r>
              <a:rPr lang="en-US" dirty="0"/>
              <a:t>language </a:t>
            </a:r>
            <a:endParaRPr lang="en-US" dirty="0"/>
          </a:p>
          <a:p>
            <a:r>
              <a:rPr lang="en-US" dirty="0"/>
              <a:t>• Lexemes – include the numeric literals, operators, and special words of a programming language </a:t>
            </a:r>
            <a:endParaRPr lang="en-US" dirty="0"/>
          </a:p>
          <a:p>
            <a:r>
              <a:rPr lang="en-US" dirty="0"/>
              <a:t>• Token – a category of the lexemes of a language 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BB6737-6828-4392-8F4A-459069FE7011}" type="slidenum">
              <a:rPr lang="en-PH" smtClean="0"/>
            </a:fld>
            <a:endParaRPr lang="en-PH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Syntax – the form of the expressions, statements, and program units of a programming language </a:t>
            </a:r>
            <a:endParaRPr lang="en-US" dirty="0"/>
          </a:p>
          <a:p>
            <a:r>
              <a:rPr lang="en-US" dirty="0"/>
              <a:t>	When referring to a programming language, the syntax is </a:t>
            </a:r>
            <a:r>
              <a:rPr lang="en-US" b="1" dirty="0"/>
              <a:t>a set of rules for grammar and spelling</a:t>
            </a:r>
            <a:r>
              <a:rPr lang="en-US" dirty="0"/>
              <a:t>. In other words, it means using character structures that a computer can interpret. For example, if a user tries to execute a command without proper syntax, it generates a syntax error, usually causing the program to fail.</a:t>
            </a:r>
            <a:endParaRPr lang="en-US" dirty="0"/>
          </a:p>
          <a:p>
            <a:endParaRPr lang="en-US" dirty="0"/>
          </a:p>
          <a:p>
            <a:r>
              <a:rPr lang="en-US" dirty="0"/>
              <a:t>Semantics – the meaning of the expressions, statements, and program units of a programming </a:t>
            </a:r>
            <a:endParaRPr lang="en-US" dirty="0"/>
          </a:p>
          <a:p>
            <a:r>
              <a:rPr lang="en-US" dirty="0"/>
              <a:t>language </a:t>
            </a:r>
            <a:endParaRPr lang="en-US" dirty="0"/>
          </a:p>
          <a:p>
            <a:r>
              <a:rPr lang="en-US" dirty="0"/>
              <a:t>• Lexemes – include the numeric literals, operators, and special words of a programming language </a:t>
            </a:r>
            <a:endParaRPr lang="en-US" dirty="0"/>
          </a:p>
          <a:p>
            <a:r>
              <a:rPr lang="en-US" dirty="0"/>
              <a:t>• Token – a category of the lexemes of a language 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BB6737-6828-4392-8F4A-459069FE7011}" type="slidenum">
              <a:rPr lang="en-PH" smtClean="0"/>
            </a:fld>
            <a:endParaRPr lang="en-PH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Syntax – the form of the expressions, statements, and program units of a programming language </a:t>
            </a:r>
            <a:endParaRPr lang="en-US" dirty="0"/>
          </a:p>
          <a:p>
            <a:r>
              <a:rPr lang="en-US" dirty="0"/>
              <a:t>	When referring to a programming language, the syntax is </a:t>
            </a:r>
            <a:r>
              <a:rPr lang="en-US" b="1" dirty="0"/>
              <a:t>a set of rules for grammar and spelling</a:t>
            </a:r>
            <a:r>
              <a:rPr lang="en-US" dirty="0"/>
              <a:t>. In other words, it means using character structures that a computer can interpret. For example, if a user tries to execute a command without proper syntax, it generates a syntax error, usually causing the program to fail.</a:t>
            </a:r>
            <a:endParaRPr lang="en-US" dirty="0"/>
          </a:p>
          <a:p>
            <a:endParaRPr lang="en-US" dirty="0"/>
          </a:p>
          <a:p>
            <a:r>
              <a:rPr lang="en-US" dirty="0"/>
              <a:t>Semantics – the meaning of the expressions, statements, and program units of a programming </a:t>
            </a:r>
            <a:endParaRPr lang="en-US" dirty="0"/>
          </a:p>
          <a:p>
            <a:r>
              <a:rPr lang="en-US" dirty="0"/>
              <a:t>language </a:t>
            </a:r>
            <a:endParaRPr lang="en-US" dirty="0"/>
          </a:p>
          <a:p>
            <a:r>
              <a:rPr lang="en-US" dirty="0"/>
              <a:t>• Lexemes – include the numeric literals, operators, and special words of a programming language </a:t>
            </a:r>
            <a:endParaRPr lang="en-US" dirty="0"/>
          </a:p>
          <a:p>
            <a:r>
              <a:rPr lang="en-US" dirty="0"/>
              <a:t>• Token – a category of the lexemes of a language 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BB6737-6828-4392-8F4A-459069FE7011}" type="slidenum">
              <a:rPr lang="en-PH" smtClean="0"/>
            </a:fld>
            <a:endParaRPr lang="en-PH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Syntax – the form of the expressions, statements, and program units of a programming language </a:t>
            </a:r>
            <a:endParaRPr lang="en-US" dirty="0"/>
          </a:p>
          <a:p>
            <a:r>
              <a:rPr lang="en-US" dirty="0"/>
              <a:t>	When referring to a programming language, the syntax is </a:t>
            </a:r>
            <a:r>
              <a:rPr lang="en-US" b="1" dirty="0"/>
              <a:t>a set of rules for grammar and spelling</a:t>
            </a:r>
            <a:r>
              <a:rPr lang="en-US" dirty="0"/>
              <a:t>. In other words, it means using character structures that a computer can interpret. For example, if a user tries to execute a command without proper syntax, it generates a syntax error, usually causing the program to fail.</a:t>
            </a:r>
            <a:endParaRPr lang="en-US" dirty="0"/>
          </a:p>
          <a:p>
            <a:endParaRPr lang="en-US" dirty="0"/>
          </a:p>
          <a:p>
            <a:r>
              <a:rPr lang="en-US" dirty="0"/>
              <a:t>Semantics – the meaning of the expressions, statements, and program units of a programming </a:t>
            </a:r>
            <a:endParaRPr lang="en-US" dirty="0"/>
          </a:p>
          <a:p>
            <a:r>
              <a:rPr lang="en-US" dirty="0"/>
              <a:t>language </a:t>
            </a:r>
            <a:endParaRPr lang="en-US" dirty="0"/>
          </a:p>
          <a:p>
            <a:r>
              <a:rPr lang="en-US" dirty="0"/>
              <a:t>• Lexemes – include the numeric literals, operators, and special words of a programming language </a:t>
            </a:r>
            <a:endParaRPr lang="en-US" dirty="0"/>
          </a:p>
          <a:p>
            <a:r>
              <a:rPr lang="en-US" dirty="0"/>
              <a:t>• Token – a category of the lexemes of a language 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BB6737-6828-4392-8F4A-459069FE7011}" type="slidenum">
              <a:rPr lang="en-PH" smtClean="0"/>
            </a:fld>
            <a:endParaRPr lang="en-PH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Syntax – the form of the expressions, statements, and program units of a programming language </a:t>
            </a:r>
            <a:endParaRPr lang="en-US" dirty="0"/>
          </a:p>
          <a:p>
            <a:r>
              <a:rPr lang="en-US" dirty="0"/>
              <a:t>	When referring to a programming language, the syntax is </a:t>
            </a:r>
            <a:r>
              <a:rPr lang="en-US" b="1" dirty="0"/>
              <a:t>a set of rules for grammar and spelling</a:t>
            </a:r>
            <a:r>
              <a:rPr lang="en-US" dirty="0"/>
              <a:t>. In other words, it means using character structures that a computer can interpret. For example, if a user tries to execute a command without proper syntax, it generates a syntax error, usually causing the program to fail.</a:t>
            </a:r>
            <a:endParaRPr lang="en-US" dirty="0"/>
          </a:p>
          <a:p>
            <a:endParaRPr lang="en-US" dirty="0"/>
          </a:p>
          <a:p>
            <a:r>
              <a:rPr lang="en-US" dirty="0"/>
              <a:t>Semantics – the meaning of the expressions, statements, and program units of a programming </a:t>
            </a:r>
            <a:endParaRPr lang="en-US" dirty="0"/>
          </a:p>
          <a:p>
            <a:r>
              <a:rPr lang="en-US" dirty="0"/>
              <a:t>language </a:t>
            </a:r>
            <a:endParaRPr lang="en-US" dirty="0"/>
          </a:p>
          <a:p>
            <a:r>
              <a:rPr lang="en-US" dirty="0"/>
              <a:t>• Lexemes – include the numeric literals, operators, and special words of a programming language </a:t>
            </a:r>
            <a:endParaRPr lang="en-US" dirty="0"/>
          </a:p>
          <a:p>
            <a:r>
              <a:rPr lang="en-US" dirty="0"/>
              <a:t>• Token – a category of the lexemes of a language 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BB6737-6828-4392-8F4A-459069FE7011}" type="slidenum">
              <a:rPr lang="en-PH" smtClean="0"/>
            </a:fld>
            <a:endParaRPr lang="en-PH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Syntax – the form of the expressions, statements, and program units of a programming language </a:t>
            </a:r>
            <a:endParaRPr lang="en-US" dirty="0"/>
          </a:p>
          <a:p>
            <a:r>
              <a:rPr lang="en-US" dirty="0"/>
              <a:t>	When referring to a programming language, the syntax is </a:t>
            </a:r>
            <a:r>
              <a:rPr lang="en-US" b="1" dirty="0"/>
              <a:t>a set of rules for grammar and spelling</a:t>
            </a:r>
            <a:r>
              <a:rPr lang="en-US" dirty="0"/>
              <a:t>. In other words, it means using character structures that a computer can interpret. For example, if a user tries to execute a command without proper syntax, it generates a syntax error, usually causing the program to fail.</a:t>
            </a:r>
            <a:endParaRPr lang="en-US" dirty="0"/>
          </a:p>
          <a:p>
            <a:endParaRPr lang="en-US" dirty="0"/>
          </a:p>
          <a:p>
            <a:r>
              <a:rPr lang="en-US" dirty="0"/>
              <a:t>Semantics – the meaning of the expressions, statements, and program units of a programming </a:t>
            </a:r>
            <a:endParaRPr lang="en-US" dirty="0"/>
          </a:p>
          <a:p>
            <a:r>
              <a:rPr lang="en-US" dirty="0"/>
              <a:t>language </a:t>
            </a:r>
            <a:endParaRPr lang="en-US" dirty="0"/>
          </a:p>
          <a:p>
            <a:r>
              <a:rPr lang="en-US" dirty="0"/>
              <a:t>• Lexemes – include the numeric literals, operators, and special words of a programming language </a:t>
            </a:r>
            <a:endParaRPr lang="en-US" dirty="0"/>
          </a:p>
          <a:p>
            <a:r>
              <a:rPr lang="en-US" dirty="0"/>
              <a:t>• Token – a category of the lexemes of a language 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BB6737-6828-4392-8F4A-459069FE7011}" type="slidenum">
              <a:rPr lang="en-PH" smtClean="0"/>
            </a:fld>
            <a:endParaRPr lang="en-PH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CDB03BE-31F7-445B-8CD0-B5ACB7911CD6}" type="datetimeFigureOut">
              <a:rPr lang="en-US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08AD268-D613-4996-AA68-203D8EE9861C}" type="slidenum">
              <a:rPr lang="en-US" altLang="en-US"/>
            </a:fld>
            <a:endParaRPr lang="en-US" altLang="en-US" dirty="0"/>
          </a:p>
        </p:txBody>
      </p:sp>
    </p:spTree>
  </p:cSld>
  <p:clrMapOvr>
    <a:masterClrMapping/>
  </p:clrMapOvr>
  <p:transition spd="slow" advClick="0" advTm="10000">
    <p:wheel spokes="1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9B6D501-17A8-4687-8A3A-719125831765}" type="datetimeFigureOut">
              <a:rPr lang="en-US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CD76862-62B2-4E54-99AF-82FEC4A51E5F}" type="slidenum">
              <a:rPr lang="en-US" altLang="en-US"/>
            </a:fld>
            <a:endParaRPr lang="en-US" altLang="en-US" dirty="0"/>
          </a:p>
        </p:txBody>
      </p:sp>
    </p:spTree>
  </p:cSld>
  <p:clrMapOvr>
    <a:masterClrMapping/>
  </p:clrMapOvr>
  <p:transition spd="slow" advClick="0" advTm="10000">
    <p:wheel spokes="1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FBC9034-C3F8-4019-AEDB-7F7C661E6733}" type="datetimeFigureOut">
              <a:rPr lang="en-US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52A30AE-AA8E-479A-8653-51446D865749}" type="slidenum">
              <a:rPr lang="en-US" altLang="en-US"/>
            </a:fld>
            <a:endParaRPr lang="en-US" altLang="en-US" dirty="0"/>
          </a:p>
        </p:txBody>
      </p:sp>
    </p:spTree>
  </p:cSld>
  <p:clrMapOvr>
    <a:masterClrMapping/>
  </p:clrMapOvr>
  <p:transition spd="slow" advClick="0" advTm="10000">
    <p:wheel spokes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95DAA6E-076D-45B9-8F00-90ECC66062FC}" type="datetimeFigureOut">
              <a:rPr lang="en-US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24AF332-48DC-46EF-8A5E-9593C7A1FD51}" type="slidenum">
              <a:rPr lang="en-US" altLang="en-US"/>
            </a:fld>
            <a:endParaRPr lang="en-US" altLang="en-US" dirty="0"/>
          </a:p>
        </p:txBody>
      </p:sp>
    </p:spTree>
  </p:cSld>
  <p:clrMapOvr>
    <a:masterClrMapping/>
  </p:clrMapOvr>
  <p:transition spd="slow" advClick="0" advTm="10000">
    <p:wheel spokes="1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E7F5DFF-42F2-46C6-8193-81C0FAB2F0A1}" type="datetimeFigureOut">
              <a:rPr lang="en-US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DD56E98-6FE2-45E7-905C-8E4902D7D910}" type="slidenum">
              <a:rPr lang="en-US" altLang="en-US"/>
            </a:fld>
            <a:endParaRPr lang="en-US" altLang="en-US" dirty="0"/>
          </a:p>
        </p:txBody>
      </p:sp>
    </p:spTree>
  </p:cSld>
  <p:clrMapOvr>
    <a:masterClrMapping/>
  </p:clrMapOvr>
  <p:transition spd="slow" advClick="0" advTm="10000">
    <p:wheel spokes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B719E02-AB8A-4C54-B104-DC82BA2124E5}" type="datetimeFigureOut">
              <a:rPr lang="en-US"/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1823C04-90D1-4F76-AFB6-154F69F3CA93}" type="slidenum">
              <a:rPr lang="en-US" altLang="en-US"/>
            </a:fld>
            <a:endParaRPr lang="en-US" altLang="en-US" dirty="0"/>
          </a:p>
        </p:txBody>
      </p:sp>
    </p:spTree>
  </p:cSld>
  <p:clrMapOvr>
    <a:masterClrMapping/>
  </p:clrMapOvr>
  <p:transition spd="slow" advClick="0" advTm="10000">
    <p:wheel spokes="1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87197BA-1AA4-4B9E-8685-9D2832AB334E}" type="datetimeFigureOut">
              <a:rPr lang="en-US"/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9307762-DD22-403F-9B0A-680477D34CBB}" type="slidenum">
              <a:rPr lang="en-US" altLang="en-US"/>
            </a:fld>
            <a:endParaRPr lang="en-US" altLang="en-US" dirty="0"/>
          </a:p>
        </p:txBody>
      </p:sp>
    </p:spTree>
  </p:cSld>
  <p:clrMapOvr>
    <a:masterClrMapping/>
  </p:clrMapOvr>
  <p:transition spd="slow" advClick="0" advTm="10000">
    <p:wheel spokes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A4A9F5B-D374-4621-9E06-C485EF58DA47}" type="datetimeFigureOut">
              <a:rPr lang="en-US"/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5CE8FD3-39DB-4647-A6CE-AA486C1C2931}" type="slidenum">
              <a:rPr lang="en-US" altLang="en-US"/>
            </a:fld>
            <a:endParaRPr lang="en-US" altLang="en-US" dirty="0"/>
          </a:p>
        </p:txBody>
      </p:sp>
    </p:spTree>
  </p:cSld>
  <p:clrMapOvr>
    <a:masterClrMapping/>
  </p:clrMapOvr>
  <p:transition spd="slow" advClick="0" advTm="10000">
    <p:wheel spokes="1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DA3BB1-AA74-46AB-AD21-2137A1986DBF}" type="datetimeFigureOut">
              <a:rPr lang="en-US"/>
            </a:fld>
            <a:endParaRPr lang="en-US" dirty="0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9E69750-391F-4E22-8A67-48CB65080BBF}" type="slidenum">
              <a:rPr lang="en-US" altLang="en-US"/>
            </a:fld>
            <a:endParaRPr lang="en-US" altLang="en-US" dirty="0"/>
          </a:p>
        </p:txBody>
      </p:sp>
    </p:spTree>
  </p:cSld>
  <p:clrMapOvr>
    <a:masterClrMapping/>
  </p:clrMapOvr>
  <p:transition spd="slow" advClick="0" advTm="10000">
    <p:wheel spokes="1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29D39FB-3CD9-4F26-A4A9-956D10C0DC2E}" type="datetimeFigureOut">
              <a:rPr lang="en-US"/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D4F2316-0F22-4345-B4F6-87B4317A3B71}" type="slidenum">
              <a:rPr lang="en-US" altLang="en-US"/>
            </a:fld>
            <a:endParaRPr lang="en-US" altLang="en-US" dirty="0"/>
          </a:p>
        </p:txBody>
      </p:sp>
    </p:spTree>
  </p:cSld>
  <p:clrMapOvr>
    <a:masterClrMapping/>
  </p:clrMapOvr>
  <p:transition spd="slow" advClick="0" advTm="10000">
    <p:wheel spokes="1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69D6D0-77C4-42A6-AF40-A010BD3C6D11}" type="datetimeFigureOut">
              <a:rPr lang="en-US"/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3965A83-CA6D-4366-8154-C4996BA5E0CE}" type="slidenum">
              <a:rPr lang="en-US" altLang="en-US"/>
            </a:fld>
            <a:endParaRPr lang="en-US" altLang="en-US" dirty="0"/>
          </a:p>
        </p:txBody>
      </p:sp>
    </p:spTree>
  </p:cSld>
  <p:clrMapOvr>
    <a:masterClrMapping/>
  </p:clrMapOvr>
  <p:transition spd="slow" advClick="0" advTm="10000">
    <p:wheel spokes="1"/>
  </p:transition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en-US" altLang="en-US"/>
              <a:t>Click to edit Master title style</a:t>
            </a:r>
            <a:endParaRPr lang="en-US" altLang="en-US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en-US" altLang="en-US"/>
              <a:t>Click to edit Master text styles</a:t>
            </a:r>
            <a:endParaRPr lang="en-US" altLang="en-US"/>
          </a:p>
          <a:p>
            <a:pPr lvl="1"/>
            <a:r>
              <a:rPr lang="en-US" altLang="en-US"/>
              <a:t>Second level</a:t>
            </a:r>
            <a:endParaRPr lang="en-US" altLang="en-US"/>
          </a:p>
          <a:p>
            <a:pPr lvl="2"/>
            <a:r>
              <a:rPr lang="en-US" altLang="en-US"/>
              <a:t>Third level</a:t>
            </a:r>
            <a:endParaRPr lang="en-US" altLang="en-US"/>
          </a:p>
          <a:p>
            <a:pPr lvl="3"/>
            <a:r>
              <a:rPr lang="en-US" altLang="en-US"/>
              <a:t>Fourth level</a:t>
            </a:r>
            <a:endParaRPr lang="en-US" altLang="en-US"/>
          </a:p>
          <a:p>
            <a:pPr lvl="4"/>
            <a:r>
              <a:rPr lang="en-US" altLang="en-US"/>
              <a:t>Fifth level</a:t>
            </a:r>
            <a:endParaRPr lang="en-US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2CF8FB91-7C70-45C1-B4BC-3CF10DDB195A}" type="datetimeFigureOut">
              <a:rPr lang="en-US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 algn="r" eaLnBrk="1" hangingPunct="1">
              <a:defRPr sz="1200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C66BFD55-D7F4-42A5-9EF8-511B0483A51C}" type="slidenum">
              <a:rPr lang="en-US" altLang="en-US"/>
            </a:fld>
            <a:endParaRPr lang="en-US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 advClick="0" advTm="10000">
    <p:wheel spokes="1"/>
  </p:transition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0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1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2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3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4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5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6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7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8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9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0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1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2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3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23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4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24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5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2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6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7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7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27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8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28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9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9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29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30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30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5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6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7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8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9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6019800"/>
            <a:ext cx="9143999" cy="838199"/>
          </a:xfrm>
          <a:prstGeom prst="rect">
            <a:avLst/>
          </a:prstGeom>
        </p:spPr>
      </p:pic>
      <p:grpSp>
        <p:nvGrpSpPr>
          <p:cNvPr id="22" name="Group 21"/>
          <p:cNvGrpSpPr/>
          <p:nvPr/>
        </p:nvGrpSpPr>
        <p:grpSpPr>
          <a:xfrm>
            <a:off x="0" y="-5815"/>
            <a:ext cx="9159875" cy="1174750"/>
            <a:chOff x="0" y="-5815"/>
            <a:chExt cx="9159875" cy="117475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-5815"/>
              <a:ext cx="5676900" cy="117475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5676900" y="-5815"/>
              <a:ext cx="3482975" cy="1174750"/>
            </a:xfrm>
            <a:prstGeom prst="rect">
              <a:avLst/>
            </a:prstGeom>
          </p:spPr>
        </p:pic>
      </p:grpSp>
      <p:pic>
        <p:nvPicPr>
          <p:cNvPr id="2054" name="Picture 6" descr="A close up of a logo&#10;&#10;Description automatically generated"/>
          <p:cNvPicPr>
            <a:picLocks noChangeAspect="1" noChangeArrowheads="1"/>
          </p:cNvPicPr>
          <p:nvPr/>
        </p:nvPicPr>
        <p:blipFill>
          <a:blip r:embed="rId3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813"/>
          <a:stretch>
            <a:fillRect/>
          </a:stretch>
        </p:blipFill>
        <p:spPr bwMode="auto">
          <a:xfrm>
            <a:off x="4959349" y="152425"/>
            <a:ext cx="4184650" cy="663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2"/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33" y="6140783"/>
            <a:ext cx="1020767" cy="6080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TextBox 20"/>
          <p:cNvSpPr txBox="1"/>
          <p:nvPr/>
        </p:nvSpPr>
        <p:spPr>
          <a:xfrm>
            <a:off x="1490666" y="6172200"/>
            <a:ext cx="23193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fb.com/angeles.sti.edu</a:t>
            </a:r>
            <a:endParaRPr lang="en-US" sz="1400" b="1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</a:rPr>
              <a:t>(045) 625-7667</a:t>
            </a:r>
            <a:endParaRPr lang="en-PH" sz="1400" b="1" dirty="0">
              <a:solidFill>
                <a:schemeClr val="bg1"/>
              </a:solidFill>
            </a:endParaRPr>
          </a:p>
        </p:txBody>
      </p:sp>
      <p:sp>
        <p:nvSpPr>
          <p:cNvPr id="24" name="TextBox 5"/>
          <p:cNvSpPr txBox="1">
            <a:spLocks noChangeArrowheads="1"/>
          </p:cNvSpPr>
          <p:nvPr/>
        </p:nvSpPr>
        <p:spPr bwMode="auto">
          <a:xfrm>
            <a:off x="152399" y="1447800"/>
            <a:ext cx="8839200" cy="17532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54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HTML Elements and Attributes</a:t>
            </a:r>
            <a:endParaRPr lang="en-US" altLang="en-US" sz="1200" b="1" i="1" dirty="0">
              <a:solidFill>
                <a:schemeClr val="tx2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600835" y="3201035"/>
            <a:ext cx="551688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Table and DIV</a:t>
            </a:r>
            <a:endParaRPr lang="en-US" sz="2400" dirty="0">
              <a:solidFill>
                <a:schemeClr val="tx2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457200" indent="-45720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Form</a:t>
            </a:r>
            <a:endParaRPr lang="en-US" sz="2400" dirty="0">
              <a:solidFill>
                <a:schemeClr val="tx2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457200" indent="-45720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Multimedia and Graphics</a:t>
            </a:r>
            <a:endParaRPr lang="en-US" sz="2400" dirty="0">
              <a:solidFill>
                <a:schemeClr val="tx2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5758810" y="6140783"/>
            <a:ext cx="3397885" cy="583565"/>
            <a:chOff x="2425333" y="65995"/>
            <a:chExt cx="3518263" cy="583565"/>
          </a:xfrm>
        </p:grpSpPr>
        <p:sp>
          <p:nvSpPr>
            <p:cNvPr id="4" name="TextBox 5"/>
            <p:cNvSpPr txBox="1">
              <a:spLocks noChangeArrowheads="1"/>
            </p:cNvSpPr>
            <p:nvPr/>
          </p:nvSpPr>
          <p:spPr bwMode="auto">
            <a:xfrm>
              <a:off x="2425333" y="65995"/>
              <a:ext cx="3518263" cy="5835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MADE</a:t>
              </a:r>
              <a:r>
                <a:rPr lang="en-US" altLang="en-US" sz="12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</a:t>
              </a: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 </a:t>
              </a:r>
              <a:r>
                <a:rPr lang="en-US" altLang="en-US" sz="12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</a:t>
              </a: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MORE</a:t>
              </a:r>
              <a:endParaRPr lang="en-US" altLang="en-US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</p:txBody>
        </p:sp>
        <p:sp>
          <p:nvSpPr>
            <p:cNvPr id="7" name="TextBox 5"/>
            <p:cNvSpPr txBox="1">
              <a:spLocks noChangeArrowheads="1"/>
            </p:cNvSpPr>
            <p:nvPr/>
          </p:nvSpPr>
          <p:spPr bwMode="auto">
            <a:xfrm>
              <a:off x="3931476" y="96267"/>
              <a:ext cx="504825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sz="14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TO</a:t>
              </a:r>
              <a:endParaRPr lang="en-US" altLang="en-US" sz="1400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sz="14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BE</a:t>
              </a:r>
              <a:endParaRPr lang="en-US" altLang="en-US" sz="1400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6019800"/>
            <a:ext cx="9143999" cy="838199"/>
          </a:xfrm>
          <a:prstGeom prst="rect">
            <a:avLst/>
          </a:prstGeom>
        </p:spPr>
      </p:pic>
      <p:grpSp>
        <p:nvGrpSpPr>
          <p:cNvPr id="22" name="Group 21"/>
          <p:cNvGrpSpPr/>
          <p:nvPr/>
        </p:nvGrpSpPr>
        <p:grpSpPr>
          <a:xfrm>
            <a:off x="0" y="-5815"/>
            <a:ext cx="9159875" cy="1174750"/>
            <a:chOff x="0" y="-5815"/>
            <a:chExt cx="9159875" cy="117475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-5815"/>
              <a:ext cx="5676900" cy="117475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5676900" y="-5815"/>
              <a:ext cx="3482975" cy="1174750"/>
            </a:xfrm>
            <a:prstGeom prst="rect">
              <a:avLst/>
            </a:prstGeom>
          </p:spPr>
        </p:pic>
      </p:grpSp>
      <p:pic>
        <p:nvPicPr>
          <p:cNvPr id="2054" name="Picture 6" descr="A close up of a logo&#10;&#10;Description automatically generated"/>
          <p:cNvPicPr>
            <a:picLocks noChangeAspect="1" noChangeArrowheads="1"/>
          </p:cNvPicPr>
          <p:nvPr/>
        </p:nvPicPr>
        <p:blipFill>
          <a:blip r:embed="rId3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813"/>
          <a:stretch>
            <a:fillRect/>
          </a:stretch>
        </p:blipFill>
        <p:spPr bwMode="auto">
          <a:xfrm>
            <a:off x="4975224" y="109880"/>
            <a:ext cx="4184650" cy="663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2"/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33" y="6140783"/>
            <a:ext cx="1020767" cy="6080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TextBox 20"/>
          <p:cNvSpPr txBox="1"/>
          <p:nvPr/>
        </p:nvSpPr>
        <p:spPr>
          <a:xfrm>
            <a:off x="1490666" y="6172200"/>
            <a:ext cx="23193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fb.com/angeles.sti.edu</a:t>
            </a:r>
            <a:endParaRPr lang="en-US" sz="1400" b="1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</a:rPr>
              <a:t>(045) 625-7667</a:t>
            </a:r>
            <a:endParaRPr lang="en-PH" sz="1400" b="1" dirty="0">
              <a:solidFill>
                <a:schemeClr val="bg1"/>
              </a:solidFill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5758810" y="6140783"/>
            <a:ext cx="3397885" cy="583565"/>
            <a:chOff x="2425333" y="65995"/>
            <a:chExt cx="3518263" cy="583565"/>
          </a:xfrm>
        </p:grpSpPr>
        <p:sp>
          <p:nvSpPr>
            <p:cNvPr id="11" name="TextBox 5"/>
            <p:cNvSpPr txBox="1">
              <a:spLocks noChangeArrowheads="1"/>
            </p:cNvSpPr>
            <p:nvPr/>
          </p:nvSpPr>
          <p:spPr bwMode="auto">
            <a:xfrm>
              <a:off x="2425333" y="65995"/>
              <a:ext cx="3518263" cy="5835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MADE</a:t>
              </a:r>
              <a:r>
                <a:rPr lang="en-US" altLang="en-US" sz="12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</a:t>
              </a: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 </a:t>
              </a:r>
              <a:r>
                <a:rPr lang="en-US" altLang="en-US" sz="12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</a:t>
              </a: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MORE</a:t>
              </a:r>
              <a:endParaRPr lang="en-US" altLang="en-US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</p:txBody>
        </p:sp>
        <p:sp>
          <p:nvSpPr>
            <p:cNvPr id="12" name="TextBox 5"/>
            <p:cNvSpPr txBox="1">
              <a:spLocks noChangeArrowheads="1"/>
            </p:cNvSpPr>
            <p:nvPr/>
          </p:nvSpPr>
          <p:spPr bwMode="auto">
            <a:xfrm>
              <a:off x="3931476" y="96267"/>
              <a:ext cx="504825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sz="14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TO</a:t>
              </a:r>
              <a:endParaRPr lang="en-US" altLang="en-US" sz="1400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sz="14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BE</a:t>
              </a:r>
              <a:endParaRPr lang="en-US" altLang="en-US" sz="1400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</p:txBody>
        </p:sp>
      </p:grpSp>
      <p:sp>
        <p:nvSpPr>
          <p:cNvPr id="13" name="TextBox 15"/>
          <p:cNvSpPr txBox="1"/>
          <p:nvPr/>
        </p:nvSpPr>
        <p:spPr>
          <a:xfrm>
            <a:off x="228600" y="1981200"/>
            <a:ext cx="3488690" cy="27070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buFont typeface="Wingdings" panose="05000000000000000000" charset="0"/>
              <a:buChar char="Ø"/>
            </a:pPr>
            <a:r>
              <a:rPr lang="en-US" sz="28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Navigation</a:t>
            </a:r>
            <a:endParaRPr lang="en-US" sz="2800" b="1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914400" lvl="1" indent="-457200">
              <a:buFont typeface="Wingdings" panose="05000000000000000000" charset="0"/>
              <a:buChar char="Ø"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 set of navigation links or a section of a page that contain link</a:t>
            </a:r>
            <a:endParaRPr lang="en-US" sz="24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914400" lvl="1" indent="-457200">
              <a:buFont typeface="Wingdings" panose="05000000000000000000" charset="0"/>
              <a:buChar char="Ø"/>
            </a:pPr>
            <a:r>
              <a:rPr lang="en-US" sz="22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&lt;nav&gt;</a:t>
            </a:r>
            <a:endParaRPr lang="en-US" sz="2200" b="1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TextBox 15"/>
          <p:cNvSpPr txBox="1"/>
          <p:nvPr/>
        </p:nvSpPr>
        <p:spPr>
          <a:xfrm>
            <a:off x="421005" y="1270635"/>
            <a:ext cx="83483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Elements</a:t>
            </a:r>
            <a:endParaRPr lang="en-US" sz="28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4" name="Rectangles 13"/>
          <p:cNvSpPr/>
          <p:nvPr/>
        </p:nvSpPr>
        <p:spPr>
          <a:xfrm>
            <a:off x="2362200" y="4419600"/>
            <a:ext cx="3244215" cy="1045210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5" name="Rectangles 14"/>
          <p:cNvSpPr/>
          <p:nvPr/>
        </p:nvSpPr>
        <p:spPr>
          <a:xfrm>
            <a:off x="5811520" y="2133600"/>
            <a:ext cx="2583815" cy="3317240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2" name="Picture 1" descr="Screenshot (58)"/>
          <p:cNvPicPr>
            <a:picLocks noChangeAspect="1"/>
          </p:cNvPicPr>
          <p:nvPr/>
        </p:nvPicPr>
        <p:blipFill>
          <a:blip r:embed="rId5"/>
          <a:srcRect l="27541" t="53769" r="44318" b="36232"/>
          <a:stretch>
            <a:fillRect/>
          </a:stretch>
        </p:blipFill>
        <p:spPr>
          <a:xfrm>
            <a:off x="2514600" y="4557395"/>
            <a:ext cx="2679065" cy="761365"/>
          </a:xfrm>
          <a:prstGeom prst="rect">
            <a:avLst/>
          </a:prstGeom>
        </p:spPr>
      </p:pic>
      <p:pic>
        <p:nvPicPr>
          <p:cNvPr id="8" name="Picture 7" descr="Screenshot (58)"/>
          <p:cNvPicPr>
            <a:picLocks noChangeAspect="1"/>
          </p:cNvPicPr>
          <p:nvPr/>
        </p:nvPicPr>
        <p:blipFill>
          <a:blip r:embed="rId5"/>
          <a:srcRect l="64652" t="24454" r="6193" b="32435"/>
          <a:stretch>
            <a:fillRect/>
          </a:stretch>
        </p:blipFill>
        <p:spPr>
          <a:xfrm>
            <a:off x="5854065" y="2362200"/>
            <a:ext cx="2499360" cy="29565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6019800"/>
            <a:ext cx="9143999" cy="838199"/>
          </a:xfrm>
          <a:prstGeom prst="rect">
            <a:avLst/>
          </a:prstGeom>
        </p:spPr>
      </p:pic>
      <p:grpSp>
        <p:nvGrpSpPr>
          <p:cNvPr id="22" name="Group 21"/>
          <p:cNvGrpSpPr/>
          <p:nvPr/>
        </p:nvGrpSpPr>
        <p:grpSpPr>
          <a:xfrm>
            <a:off x="0" y="-5815"/>
            <a:ext cx="9159875" cy="1174750"/>
            <a:chOff x="0" y="-5815"/>
            <a:chExt cx="9159875" cy="117475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-5815"/>
              <a:ext cx="5676900" cy="117475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5676900" y="-5815"/>
              <a:ext cx="3482975" cy="1174750"/>
            </a:xfrm>
            <a:prstGeom prst="rect">
              <a:avLst/>
            </a:prstGeom>
          </p:spPr>
        </p:pic>
      </p:grpSp>
      <p:pic>
        <p:nvPicPr>
          <p:cNvPr id="2054" name="Picture 6" descr="A close up of a logo&#10;&#10;Description automatically generated"/>
          <p:cNvPicPr>
            <a:picLocks noChangeAspect="1" noChangeArrowheads="1"/>
          </p:cNvPicPr>
          <p:nvPr/>
        </p:nvPicPr>
        <p:blipFill>
          <a:blip r:embed="rId3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813"/>
          <a:stretch>
            <a:fillRect/>
          </a:stretch>
        </p:blipFill>
        <p:spPr bwMode="auto">
          <a:xfrm>
            <a:off x="4952999" y="109880"/>
            <a:ext cx="4184650" cy="663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2"/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33" y="6140783"/>
            <a:ext cx="1020767" cy="6080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TextBox 20"/>
          <p:cNvSpPr txBox="1"/>
          <p:nvPr/>
        </p:nvSpPr>
        <p:spPr>
          <a:xfrm>
            <a:off x="1490666" y="6172200"/>
            <a:ext cx="23193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fb.com/angeles.sti.edu</a:t>
            </a:r>
            <a:endParaRPr lang="en-US" sz="1400" b="1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</a:rPr>
              <a:t>(045) 625-7667</a:t>
            </a:r>
            <a:endParaRPr lang="en-PH" sz="1400" b="1" dirty="0">
              <a:solidFill>
                <a:schemeClr val="bg1"/>
              </a:solidFill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5758810" y="6140783"/>
            <a:ext cx="3397885" cy="583565"/>
            <a:chOff x="2425333" y="65995"/>
            <a:chExt cx="3518263" cy="583565"/>
          </a:xfrm>
        </p:grpSpPr>
        <p:sp>
          <p:nvSpPr>
            <p:cNvPr id="11" name="TextBox 5"/>
            <p:cNvSpPr txBox="1">
              <a:spLocks noChangeArrowheads="1"/>
            </p:cNvSpPr>
            <p:nvPr/>
          </p:nvSpPr>
          <p:spPr bwMode="auto">
            <a:xfrm>
              <a:off x="2425333" y="65995"/>
              <a:ext cx="3518263" cy="5835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MADE</a:t>
              </a:r>
              <a:r>
                <a:rPr lang="en-US" altLang="en-US" sz="12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</a:t>
              </a: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 </a:t>
              </a:r>
              <a:r>
                <a:rPr lang="en-US" altLang="en-US" sz="12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</a:t>
              </a: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MORE</a:t>
              </a:r>
              <a:endParaRPr lang="en-US" altLang="en-US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</p:txBody>
        </p:sp>
        <p:sp>
          <p:nvSpPr>
            <p:cNvPr id="12" name="TextBox 5"/>
            <p:cNvSpPr txBox="1">
              <a:spLocks noChangeArrowheads="1"/>
            </p:cNvSpPr>
            <p:nvPr/>
          </p:nvSpPr>
          <p:spPr bwMode="auto">
            <a:xfrm>
              <a:off x="3931476" y="96267"/>
              <a:ext cx="504825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sz="14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TO</a:t>
              </a:r>
              <a:endParaRPr lang="en-US" altLang="en-US" sz="1400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sz="14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BE</a:t>
              </a:r>
              <a:endParaRPr lang="en-US" altLang="en-US" sz="1400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421005" y="1270635"/>
            <a:ext cx="8348345" cy="1764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Elements</a:t>
            </a:r>
            <a:endParaRPr lang="en-US" sz="3600" b="1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914400" lvl="1" indent="-457200">
              <a:lnSpc>
                <a:spcPct val="130000"/>
              </a:lnSpc>
              <a:buFont typeface="Wingdings" panose="05000000000000000000" charset="0"/>
              <a:buChar char="Ø"/>
            </a:pP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Forms</a:t>
            </a:r>
            <a:endParaRPr lang="en-US" sz="28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1371600" lvl="2" indent="-457200">
              <a:lnSpc>
                <a:spcPct val="130000"/>
              </a:lnSpc>
              <a:buFont typeface="Wingdings" panose="05000000000000000000" charset="0"/>
              <a:buChar char="Ø"/>
            </a:pPr>
            <a:r>
              <a:rPr lang="en-US" sz="28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&lt;form&gt;</a:t>
            </a:r>
            <a:endParaRPr lang="en-US" sz="2800" b="1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8" name="Rectangles 7"/>
          <p:cNvSpPr/>
          <p:nvPr/>
        </p:nvSpPr>
        <p:spPr>
          <a:xfrm>
            <a:off x="628650" y="3952240"/>
            <a:ext cx="2696845" cy="1751965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9" name="Rectangles 8"/>
          <p:cNvSpPr/>
          <p:nvPr/>
        </p:nvSpPr>
        <p:spPr>
          <a:xfrm>
            <a:off x="3467735" y="2110105"/>
            <a:ext cx="5034280" cy="3594100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4" name="Picture 3" descr="Screenshot (59)"/>
          <p:cNvPicPr>
            <a:picLocks noChangeAspect="1"/>
          </p:cNvPicPr>
          <p:nvPr/>
        </p:nvPicPr>
        <p:blipFill>
          <a:blip r:embed="rId5"/>
          <a:srcRect l="6311" t="37676" r="63785" b="37565"/>
          <a:stretch>
            <a:fillRect/>
          </a:stretch>
        </p:blipFill>
        <p:spPr>
          <a:xfrm>
            <a:off x="695325" y="4006215"/>
            <a:ext cx="2563495" cy="1697990"/>
          </a:xfrm>
          <a:prstGeom prst="rect">
            <a:avLst/>
          </a:prstGeom>
        </p:spPr>
      </p:pic>
      <p:pic>
        <p:nvPicPr>
          <p:cNvPr id="7" name="Picture 6" descr="Screenshot (59)"/>
          <p:cNvPicPr>
            <a:picLocks noChangeAspect="1"/>
          </p:cNvPicPr>
          <p:nvPr/>
        </p:nvPicPr>
        <p:blipFill>
          <a:blip r:embed="rId5"/>
          <a:srcRect l="38615" t="26204" r="4519" b="25176"/>
          <a:stretch>
            <a:fillRect/>
          </a:stretch>
        </p:blipFill>
        <p:spPr>
          <a:xfrm>
            <a:off x="3547745" y="2240280"/>
            <a:ext cx="4874895" cy="33343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6019800"/>
            <a:ext cx="9143999" cy="838199"/>
          </a:xfrm>
          <a:prstGeom prst="rect">
            <a:avLst/>
          </a:prstGeom>
        </p:spPr>
      </p:pic>
      <p:grpSp>
        <p:nvGrpSpPr>
          <p:cNvPr id="22" name="Group 21"/>
          <p:cNvGrpSpPr/>
          <p:nvPr/>
        </p:nvGrpSpPr>
        <p:grpSpPr>
          <a:xfrm>
            <a:off x="0" y="-5815"/>
            <a:ext cx="9159875" cy="1174750"/>
            <a:chOff x="0" y="-5815"/>
            <a:chExt cx="9159875" cy="117475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-5815"/>
              <a:ext cx="5676900" cy="117475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5676900" y="-5815"/>
              <a:ext cx="3482975" cy="1174750"/>
            </a:xfrm>
            <a:prstGeom prst="rect">
              <a:avLst/>
            </a:prstGeom>
          </p:spPr>
        </p:pic>
      </p:grpSp>
      <p:pic>
        <p:nvPicPr>
          <p:cNvPr id="2054" name="Picture 6" descr="A close up of a logo&#10;&#10;Description automatically generated"/>
          <p:cNvPicPr>
            <a:picLocks noChangeAspect="1" noChangeArrowheads="1"/>
          </p:cNvPicPr>
          <p:nvPr/>
        </p:nvPicPr>
        <p:blipFill>
          <a:blip r:embed="rId3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813"/>
          <a:stretch>
            <a:fillRect/>
          </a:stretch>
        </p:blipFill>
        <p:spPr bwMode="auto">
          <a:xfrm>
            <a:off x="4959349" y="109245"/>
            <a:ext cx="4184650" cy="663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2"/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33" y="6140783"/>
            <a:ext cx="1020767" cy="6080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TextBox 20"/>
          <p:cNvSpPr txBox="1"/>
          <p:nvPr/>
        </p:nvSpPr>
        <p:spPr>
          <a:xfrm>
            <a:off x="1490666" y="6172200"/>
            <a:ext cx="23193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fb.com/angeles.sti.edu</a:t>
            </a:r>
            <a:endParaRPr lang="en-US" sz="1400" b="1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</a:rPr>
              <a:t>(045) 625-7667</a:t>
            </a:r>
            <a:endParaRPr lang="en-PH" sz="1400" b="1" dirty="0">
              <a:solidFill>
                <a:schemeClr val="bg1"/>
              </a:solidFill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5758810" y="6140783"/>
            <a:ext cx="3397885" cy="583565"/>
            <a:chOff x="2425333" y="65995"/>
            <a:chExt cx="3518263" cy="583565"/>
          </a:xfrm>
        </p:grpSpPr>
        <p:sp>
          <p:nvSpPr>
            <p:cNvPr id="11" name="TextBox 5"/>
            <p:cNvSpPr txBox="1">
              <a:spLocks noChangeArrowheads="1"/>
            </p:cNvSpPr>
            <p:nvPr/>
          </p:nvSpPr>
          <p:spPr bwMode="auto">
            <a:xfrm>
              <a:off x="2425333" y="65995"/>
              <a:ext cx="3518263" cy="5835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MADE</a:t>
              </a:r>
              <a:r>
                <a:rPr lang="en-US" altLang="en-US" sz="12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</a:t>
              </a: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 </a:t>
              </a:r>
              <a:r>
                <a:rPr lang="en-US" altLang="en-US" sz="12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</a:t>
              </a: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MORE</a:t>
              </a:r>
              <a:endParaRPr lang="en-US" altLang="en-US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</p:txBody>
        </p:sp>
        <p:sp>
          <p:nvSpPr>
            <p:cNvPr id="12" name="TextBox 5"/>
            <p:cNvSpPr txBox="1">
              <a:spLocks noChangeArrowheads="1"/>
            </p:cNvSpPr>
            <p:nvPr/>
          </p:nvSpPr>
          <p:spPr bwMode="auto">
            <a:xfrm>
              <a:off x="3931476" y="96267"/>
              <a:ext cx="504825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sz="14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TO</a:t>
              </a:r>
              <a:endParaRPr lang="en-US" altLang="en-US" sz="1400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sz="14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BE</a:t>
              </a:r>
              <a:endParaRPr lang="en-US" altLang="en-US" sz="1400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</p:txBody>
        </p:sp>
      </p:grpSp>
      <p:sp>
        <p:nvSpPr>
          <p:cNvPr id="13" name="TextBox 15"/>
          <p:cNvSpPr txBox="1"/>
          <p:nvPr/>
        </p:nvSpPr>
        <p:spPr>
          <a:xfrm>
            <a:off x="323215" y="1905000"/>
            <a:ext cx="5142230" cy="39077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buFont typeface="Wingdings" panose="05000000000000000000" charset="0"/>
              <a:buChar char="Ø"/>
            </a:pPr>
            <a:r>
              <a:rPr lang="en-US" sz="24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title</a:t>
            </a:r>
            <a:endParaRPr lang="en-US" sz="2400" b="1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914400" lvl="1" indent="-457200">
              <a:buFont typeface="Wingdings" panose="05000000000000000000" charset="0"/>
              <a:buChar char="Ø"/>
            </a:pPr>
            <a:r>
              <a:rPr lang="en-US" sz="22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Shows an extra information of an element</a:t>
            </a:r>
            <a:endParaRPr lang="en-US" sz="2200" b="1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457200" indent="-457200">
              <a:buFont typeface="Wingdings" panose="05000000000000000000" charset="0"/>
              <a:buChar char="Ø"/>
            </a:pPr>
            <a:r>
              <a:rPr lang="en-US" sz="24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alt</a:t>
            </a:r>
            <a:endParaRPr lang="en-US" sz="2400" b="1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914400" lvl="1" indent="-457200">
              <a:buFont typeface="Wingdings" panose="05000000000000000000" charset="0"/>
              <a:buChar char="Ø"/>
            </a:pPr>
            <a:r>
              <a:rPr lang="en-US" sz="22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 short description if the image cannot be displayed</a:t>
            </a:r>
            <a:endParaRPr lang="en-US" sz="2200" b="1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457200" indent="-457200">
              <a:buFont typeface="Wingdings" panose="05000000000000000000" charset="0"/>
              <a:buChar char="Ø"/>
            </a:pPr>
            <a:r>
              <a:rPr lang="en-US" sz="24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src</a:t>
            </a:r>
            <a:endParaRPr lang="en-US" sz="2400" b="1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914400" lvl="1" indent="-457200">
              <a:buFont typeface="Wingdings" panose="05000000000000000000" charset="0"/>
              <a:buChar char="Ø"/>
            </a:pPr>
            <a:r>
              <a:rPr lang="en-US" sz="22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 location of an external resources</a:t>
            </a:r>
            <a:endParaRPr lang="en-US" sz="22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914400" lvl="1" indent="-457200">
              <a:buFont typeface="Wingdings" panose="05000000000000000000" charset="0"/>
              <a:buChar char="Ø"/>
            </a:pPr>
            <a:r>
              <a:rPr lang="en-US" sz="22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Common Elements:</a:t>
            </a:r>
            <a:endParaRPr lang="en-US" sz="22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1828800" lvl="3" indent="-457200">
              <a:buFont typeface="Wingdings" panose="05000000000000000000" charset="0"/>
              <a:buChar char="Ø"/>
            </a:pPr>
            <a:r>
              <a:rPr lang="en-US" sz="22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&lt;input&gt;, &lt;img&gt;, &lt;script&gt;</a:t>
            </a:r>
            <a:endParaRPr lang="en-US" sz="22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TextBox 15"/>
          <p:cNvSpPr txBox="1"/>
          <p:nvPr/>
        </p:nvSpPr>
        <p:spPr>
          <a:xfrm>
            <a:off x="421005" y="1270635"/>
            <a:ext cx="83483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Attributes</a:t>
            </a:r>
            <a:endParaRPr lang="en-US" sz="28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4" name="Rectangles 13"/>
          <p:cNvSpPr/>
          <p:nvPr/>
        </p:nvSpPr>
        <p:spPr>
          <a:xfrm>
            <a:off x="5516880" y="1981200"/>
            <a:ext cx="3166110" cy="819150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7" name="Rectangles 6"/>
          <p:cNvSpPr/>
          <p:nvPr/>
        </p:nvSpPr>
        <p:spPr>
          <a:xfrm>
            <a:off x="5516880" y="4267200"/>
            <a:ext cx="3129280" cy="819150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9" name="Rectangles 8"/>
          <p:cNvSpPr/>
          <p:nvPr/>
        </p:nvSpPr>
        <p:spPr>
          <a:xfrm>
            <a:off x="5516880" y="3124200"/>
            <a:ext cx="3143250" cy="819150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16" name="Picture 15" descr="Screenshot (60)"/>
          <p:cNvPicPr>
            <a:picLocks noChangeAspect="1"/>
          </p:cNvPicPr>
          <p:nvPr/>
        </p:nvPicPr>
        <p:blipFill>
          <a:blip r:embed="rId5"/>
          <a:srcRect l="53407" t="27676" r="10193" b="66269"/>
          <a:stretch>
            <a:fillRect/>
          </a:stretch>
        </p:blipFill>
        <p:spPr>
          <a:xfrm>
            <a:off x="5539740" y="2183130"/>
            <a:ext cx="3120390" cy="415290"/>
          </a:xfrm>
          <a:prstGeom prst="rect">
            <a:avLst/>
          </a:prstGeom>
        </p:spPr>
      </p:pic>
      <p:pic>
        <p:nvPicPr>
          <p:cNvPr id="17" name="Picture 16" descr="Screenshot (60)"/>
          <p:cNvPicPr>
            <a:picLocks noChangeAspect="1"/>
          </p:cNvPicPr>
          <p:nvPr/>
        </p:nvPicPr>
        <p:blipFill>
          <a:blip r:embed="rId5"/>
          <a:srcRect l="60504" t="42065" r="16844" b="52370"/>
          <a:stretch>
            <a:fillRect/>
          </a:stretch>
        </p:blipFill>
        <p:spPr>
          <a:xfrm>
            <a:off x="6080760" y="3342640"/>
            <a:ext cx="1941830" cy="381635"/>
          </a:xfrm>
          <a:prstGeom prst="rect">
            <a:avLst/>
          </a:prstGeom>
        </p:spPr>
      </p:pic>
      <p:pic>
        <p:nvPicPr>
          <p:cNvPr id="18" name="Picture 17" descr="Screenshot (60)"/>
          <p:cNvPicPr>
            <a:picLocks noChangeAspect="1"/>
          </p:cNvPicPr>
          <p:nvPr/>
        </p:nvPicPr>
        <p:blipFill>
          <a:blip r:embed="rId5"/>
          <a:srcRect l="61252" t="56380" r="17593" b="37565"/>
          <a:stretch>
            <a:fillRect/>
          </a:stretch>
        </p:blipFill>
        <p:spPr>
          <a:xfrm>
            <a:off x="6144895" y="4468495"/>
            <a:ext cx="1813560" cy="4152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6019800"/>
            <a:ext cx="9143999" cy="838199"/>
          </a:xfrm>
          <a:prstGeom prst="rect">
            <a:avLst/>
          </a:prstGeom>
        </p:spPr>
      </p:pic>
      <p:grpSp>
        <p:nvGrpSpPr>
          <p:cNvPr id="22" name="Group 21"/>
          <p:cNvGrpSpPr/>
          <p:nvPr/>
        </p:nvGrpSpPr>
        <p:grpSpPr>
          <a:xfrm>
            <a:off x="0" y="-5815"/>
            <a:ext cx="9159875" cy="1174750"/>
            <a:chOff x="0" y="-5815"/>
            <a:chExt cx="9159875" cy="117475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-5815"/>
              <a:ext cx="5676900" cy="117475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5676900" y="-5815"/>
              <a:ext cx="3482975" cy="1174750"/>
            </a:xfrm>
            <a:prstGeom prst="rect">
              <a:avLst/>
            </a:prstGeom>
          </p:spPr>
        </p:pic>
      </p:grpSp>
      <p:pic>
        <p:nvPicPr>
          <p:cNvPr id="2054" name="Picture 6" descr="A close up of a logo&#10;&#10;Description automatically generated"/>
          <p:cNvPicPr>
            <a:picLocks noChangeAspect="1" noChangeArrowheads="1"/>
          </p:cNvPicPr>
          <p:nvPr/>
        </p:nvPicPr>
        <p:blipFill>
          <a:blip r:embed="rId3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813"/>
          <a:stretch>
            <a:fillRect/>
          </a:stretch>
        </p:blipFill>
        <p:spPr bwMode="auto">
          <a:xfrm>
            <a:off x="4959349" y="109245"/>
            <a:ext cx="4184650" cy="663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2"/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33" y="6140783"/>
            <a:ext cx="1020767" cy="6080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TextBox 20"/>
          <p:cNvSpPr txBox="1"/>
          <p:nvPr/>
        </p:nvSpPr>
        <p:spPr>
          <a:xfrm>
            <a:off x="1490666" y="6172200"/>
            <a:ext cx="23193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fb.com/angeles.sti.edu</a:t>
            </a:r>
            <a:endParaRPr lang="en-US" sz="1400" b="1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</a:rPr>
              <a:t>(045) 625-7667</a:t>
            </a:r>
            <a:endParaRPr lang="en-PH" sz="1400" b="1" dirty="0">
              <a:solidFill>
                <a:schemeClr val="bg1"/>
              </a:solidFill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5758810" y="6140783"/>
            <a:ext cx="3397885" cy="583565"/>
            <a:chOff x="2425333" y="65995"/>
            <a:chExt cx="3518263" cy="583565"/>
          </a:xfrm>
        </p:grpSpPr>
        <p:sp>
          <p:nvSpPr>
            <p:cNvPr id="11" name="TextBox 5"/>
            <p:cNvSpPr txBox="1">
              <a:spLocks noChangeArrowheads="1"/>
            </p:cNvSpPr>
            <p:nvPr/>
          </p:nvSpPr>
          <p:spPr bwMode="auto">
            <a:xfrm>
              <a:off x="2425333" y="65995"/>
              <a:ext cx="3518263" cy="5835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MADE</a:t>
              </a:r>
              <a:r>
                <a:rPr lang="en-US" altLang="en-US" sz="12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</a:t>
              </a: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 </a:t>
              </a:r>
              <a:r>
                <a:rPr lang="en-US" altLang="en-US" sz="12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</a:t>
              </a: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MORE</a:t>
              </a:r>
              <a:endParaRPr lang="en-US" altLang="en-US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</p:txBody>
        </p:sp>
        <p:sp>
          <p:nvSpPr>
            <p:cNvPr id="12" name="TextBox 5"/>
            <p:cNvSpPr txBox="1">
              <a:spLocks noChangeArrowheads="1"/>
            </p:cNvSpPr>
            <p:nvPr/>
          </p:nvSpPr>
          <p:spPr bwMode="auto">
            <a:xfrm>
              <a:off x="3931476" y="96267"/>
              <a:ext cx="504825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sz="14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TO</a:t>
              </a:r>
              <a:endParaRPr lang="en-US" altLang="en-US" sz="1400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sz="14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BE</a:t>
              </a:r>
              <a:endParaRPr lang="en-US" altLang="en-US" sz="1400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</p:txBody>
        </p:sp>
      </p:grpSp>
      <p:sp>
        <p:nvSpPr>
          <p:cNvPr id="13" name="TextBox 15"/>
          <p:cNvSpPr txBox="1"/>
          <p:nvPr/>
        </p:nvSpPr>
        <p:spPr>
          <a:xfrm>
            <a:off x="323215" y="1905000"/>
            <a:ext cx="4625975" cy="23685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buFont typeface="Wingdings" panose="05000000000000000000" charset="0"/>
              <a:buChar char="Ø"/>
            </a:pPr>
            <a:r>
              <a:rPr lang="en-US" sz="28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href</a:t>
            </a:r>
            <a:endParaRPr lang="en-US" sz="2800" b="1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914400" lvl="1" indent="-457200">
              <a:buFont typeface="Wingdings" panose="05000000000000000000" charset="0"/>
              <a:buChar char="Ø"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Used to specify the URL of a  web page or an external resource of an html</a:t>
            </a:r>
            <a:endParaRPr lang="en-US" sz="24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914400" lvl="1" indent="-457200">
              <a:buFont typeface="Wingdings" panose="05000000000000000000" charset="0"/>
              <a:buChar char="Ø"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Common elements:</a:t>
            </a:r>
            <a:endParaRPr lang="en-US" sz="24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914400" lvl="1" indent="-457200">
              <a:buFont typeface="Wingdings" panose="05000000000000000000" charset="0"/>
              <a:buChar char="Ø"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&lt;a&gt; and &lt;link&gt;</a:t>
            </a:r>
            <a:endParaRPr lang="en-US" sz="24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TextBox 15"/>
          <p:cNvSpPr txBox="1"/>
          <p:nvPr/>
        </p:nvSpPr>
        <p:spPr>
          <a:xfrm>
            <a:off x="421005" y="1270635"/>
            <a:ext cx="83483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Attributes</a:t>
            </a:r>
            <a:endParaRPr lang="en-US" sz="28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4" name="Rectangles 13"/>
          <p:cNvSpPr/>
          <p:nvPr/>
        </p:nvSpPr>
        <p:spPr>
          <a:xfrm>
            <a:off x="3886200" y="4841875"/>
            <a:ext cx="4473575" cy="819150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9" name="Rectangles 8"/>
          <p:cNvSpPr/>
          <p:nvPr/>
        </p:nvSpPr>
        <p:spPr>
          <a:xfrm>
            <a:off x="3886200" y="3886200"/>
            <a:ext cx="4474210" cy="819150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2" name="Picture 1" descr="Screenshot (61)"/>
          <p:cNvPicPr>
            <a:picLocks noChangeAspect="1"/>
          </p:cNvPicPr>
          <p:nvPr/>
        </p:nvPicPr>
        <p:blipFill>
          <a:blip r:embed="rId5"/>
          <a:srcRect l="43622" t="47315" r="6007" b="47204"/>
          <a:stretch>
            <a:fillRect/>
          </a:stretch>
        </p:blipFill>
        <p:spPr>
          <a:xfrm>
            <a:off x="3962400" y="4107815"/>
            <a:ext cx="4318000" cy="375920"/>
          </a:xfrm>
          <a:prstGeom prst="rect">
            <a:avLst/>
          </a:prstGeom>
        </p:spPr>
      </p:pic>
      <p:pic>
        <p:nvPicPr>
          <p:cNvPr id="8" name="Picture 7" descr="Screenshot (61)"/>
          <p:cNvPicPr>
            <a:picLocks noChangeAspect="1"/>
          </p:cNvPicPr>
          <p:nvPr/>
        </p:nvPicPr>
        <p:blipFill>
          <a:blip r:embed="rId5"/>
          <a:srcRect l="56230" t="58602" r="19052" b="35157"/>
          <a:stretch>
            <a:fillRect/>
          </a:stretch>
        </p:blipFill>
        <p:spPr>
          <a:xfrm>
            <a:off x="5094605" y="5029200"/>
            <a:ext cx="2118995" cy="4279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6019800"/>
            <a:ext cx="9143999" cy="838199"/>
          </a:xfrm>
          <a:prstGeom prst="rect">
            <a:avLst/>
          </a:prstGeom>
        </p:spPr>
      </p:pic>
      <p:grpSp>
        <p:nvGrpSpPr>
          <p:cNvPr id="22" name="Group 21"/>
          <p:cNvGrpSpPr/>
          <p:nvPr/>
        </p:nvGrpSpPr>
        <p:grpSpPr>
          <a:xfrm>
            <a:off x="0" y="-5815"/>
            <a:ext cx="9159875" cy="1174750"/>
            <a:chOff x="0" y="-5815"/>
            <a:chExt cx="9159875" cy="117475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-5815"/>
              <a:ext cx="5676900" cy="117475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5676900" y="-5815"/>
              <a:ext cx="3482975" cy="1174750"/>
            </a:xfrm>
            <a:prstGeom prst="rect">
              <a:avLst/>
            </a:prstGeom>
          </p:spPr>
        </p:pic>
      </p:grpSp>
      <p:pic>
        <p:nvPicPr>
          <p:cNvPr id="2054" name="Picture 6" descr="A close up of a logo&#10;&#10;Description automatically generated"/>
          <p:cNvPicPr>
            <a:picLocks noChangeAspect="1" noChangeArrowheads="1"/>
          </p:cNvPicPr>
          <p:nvPr/>
        </p:nvPicPr>
        <p:blipFill>
          <a:blip r:embed="rId3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813"/>
          <a:stretch>
            <a:fillRect/>
          </a:stretch>
        </p:blipFill>
        <p:spPr bwMode="auto">
          <a:xfrm>
            <a:off x="4959349" y="109245"/>
            <a:ext cx="4184650" cy="663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2"/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33" y="6140783"/>
            <a:ext cx="1020767" cy="6080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TextBox 20"/>
          <p:cNvSpPr txBox="1"/>
          <p:nvPr/>
        </p:nvSpPr>
        <p:spPr>
          <a:xfrm>
            <a:off x="1490666" y="6172200"/>
            <a:ext cx="23193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fb.com/angeles.sti.edu</a:t>
            </a:r>
            <a:endParaRPr lang="en-US" sz="1400" b="1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</a:rPr>
              <a:t>(045) 625-7667</a:t>
            </a:r>
            <a:endParaRPr lang="en-PH" sz="1400" b="1" dirty="0">
              <a:solidFill>
                <a:schemeClr val="bg1"/>
              </a:solidFill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5758810" y="6140783"/>
            <a:ext cx="3397885" cy="583565"/>
            <a:chOff x="2425333" y="65995"/>
            <a:chExt cx="3518263" cy="583565"/>
          </a:xfrm>
        </p:grpSpPr>
        <p:sp>
          <p:nvSpPr>
            <p:cNvPr id="11" name="TextBox 5"/>
            <p:cNvSpPr txBox="1">
              <a:spLocks noChangeArrowheads="1"/>
            </p:cNvSpPr>
            <p:nvPr/>
          </p:nvSpPr>
          <p:spPr bwMode="auto">
            <a:xfrm>
              <a:off x="2425333" y="65995"/>
              <a:ext cx="3518263" cy="5835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MADE</a:t>
              </a:r>
              <a:r>
                <a:rPr lang="en-US" altLang="en-US" sz="12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</a:t>
              </a: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 </a:t>
              </a:r>
              <a:r>
                <a:rPr lang="en-US" altLang="en-US" sz="12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</a:t>
              </a: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MORE</a:t>
              </a:r>
              <a:endParaRPr lang="en-US" altLang="en-US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</p:txBody>
        </p:sp>
        <p:sp>
          <p:nvSpPr>
            <p:cNvPr id="12" name="TextBox 5"/>
            <p:cNvSpPr txBox="1">
              <a:spLocks noChangeArrowheads="1"/>
            </p:cNvSpPr>
            <p:nvPr/>
          </p:nvSpPr>
          <p:spPr bwMode="auto">
            <a:xfrm>
              <a:off x="3931476" y="96267"/>
              <a:ext cx="504825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sz="14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TO</a:t>
              </a:r>
              <a:endParaRPr lang="en-US" altLang="en-US" sz="1400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sz="14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BE</a:t>
              </a:r>
              <a:endParaRPr lang="en-US" altLang="en-US" sz="1400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</p:txBody>
        </p:sp>
      </p:grpSp>
      <p:sp>
        <p:nvSpPr>
          <p:cNvPr id="13" name="TextBox 15"/>
          <p:cNvSpPr txBox="1"/>
          <p:nvPr/>
        </p:nvSpPr>
        <p:spPr>
          <a:xfrm>
            <a:off x="838200" y="1981200"/>
            <a:ext cx="3193415" cy="33280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buFont typeface="Wingdings" panose="05000000000000000000" charset="0"/>
              <a:buChar char="Ø"/>
            </a:pPr>
            <a:r>
              <a:rPr lang="en-US" sz="28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style</a:t>
            </a:r>
            <a:endParaRPr lang="en-US" sz="2800" b="1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914400" lvl="1" indent="-457200">
              <a:buFont typeface="Wingdings" panose="05000000000000000000" charset="0"/>
              <a:buChar char="Ø"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Defines a design or function for an HTML Document</a:t>
            </a:r>
            <a:endParaRPr lang="en-US" sz="24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914400" lvl="1" indent="-457200">
              <a:lnSpc>
                <a:spcPct val="130000"/>
              </a:lnSpc>
              <a:buFont typeface="Wingdings" panose="05000000000000000000" charset="0"/>
              <a:buChar char="Ø"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Inline style sheet</a:t>
            </a:r>
            <a:endParaRPr lang="en-US" sz="24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TextBox 15"/>
          <p:cNvSpPr txBox="1"/>
          <p:nvPr/>
        </p:nvSpPr>
        <p:spPr>
          <a:xfrm>
            <a:off x="421005" y="1270635"/>
            <a:ext cx="83483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Attributes</a:t>
            </a:r>
            <a:endParaRPr lang="en-US" sz="28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4" name="Rectangles 13"/>
          <p:cNvSpPr/>
          <p:nvPr/>
        </p:nvSpPr>
        <p:spPr>
          <a:xfrm>
            <a:off x="4352925" y="1977390"/>
            <a:ext cx="3716655" cy="2092960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5" name="Rectangles 14"/>
          <p:cNvSpPr/>
          <p:nvPr/>
        </p:nvSpPr>
        <p:spPr>
          <a:xfrm>
            <a:off x="4352925" y="4222115"/>
            <a:ext cx="3728720" cy="1372235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7" name="Picture 6" descr="Screenshot (62)"/>
          <p:cNvPicPr>
            <a:picLocks noChangeAspect="1"/>
          </p:cNvPicPr>
          <p:nvPr/>
        </p:nvPicPr>
        <p:blipFill>
          <a:blip r:embed="rId5"/>
          <a:srcRect l="49719" t="21444" r="9563" b="49852"/>
          <a:stretch>
            <a:fillRect/>
          </a:stretch>
        </p:blipFill>
        <p:spPr>
          <a:xfrm>
            <a:off x="4471670" y="2045335"/>
            <a:ext cx="3490595" cy="1968500"/>
          </a:xfrm>
          <a:prstGeom prst="rect">
            <a:avLst/>
          </a:prstGeom>
        </p:spPr>
      </p:pic>
      <p:pic>
        <p:nvPicPr>
          <p:cNvPr id="9" name="Picture 8" descr="Screenshot (62)"/>
          <p:cNvPicPr>
            <a:picLocks noChangeAspect="1"/>
          </p:cNvPicPr>
          <p:nvPr/>
        </p:nvPicPr>
        <p:blipFill>
          <a:blip r:embed="rId5"/>
          <a:srcRect l="49430" t="54694" r="9711" b="29963"/>
          <a:stretch>
            <a:fillRect/>
          </a:stretch>
        </p:blipFill>
        <p:spPr>
          <a:xfrm>
            <a:off x="4471670" y="4382135"/>
            <a:ext cx="3502660" cy="10521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6019800"/>
            <a:ext cx="9143999" cy="838199"/>
          </a:xfrm>
          <a:prstGeom prst="rect">
            <a:avLst/>
          </a:prstGeom>
        </p:spPr>
      </p:pic>
      <p:grpSp>
        <p:nvGrpSpPr>
          <p:cNvPr id="22" name="Group 21"/>
          <p:cNvGrpSpPr/>
          <p:nvPr/>
        </p:nvGrpSpPr>
        <p:grpSpPr>
          <a:xfrm>
            <a:off x="0" y="-5815"/>
            <a:ext cx="9159875" cy="1174750"/>
            <a:chOff x="0" y="-5815"/>
            <a:chExt cx="9159875" cy="117475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-5815"/>
              <a:ext cx="5676900" cy="117475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5676900" y="-5815"/>
              <a:ext cx="3482975" cy="1174750"/>
            </a:xfrm>
            <a:prstGeom prst="rect">
              <a:avLst/>
            </a:prstGeom>
          </p:spPr>
        </p:pic>
      </p:grpSp>
      <p:pic>
        <p:nvPicPr>
          <p:cNvPr id="2054" name="Picture 6" descr="A close up of a logo&#10;&#10;Description automatically generated"/>
          <p:cNvPicPr>
            <a:picLocks noChangeAspect="1" noChangeArrowheads="1"/>
          </p:cNvPicPr>
          <p:nvPr/>
        </p:nvPicPr>
        <p:blipFill>
          <a:blip r:embed="rId3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813"/>
          <a:stretch>
            <a:fillRect/>
          </a:stretch>
        </p:blipFill>
        <p:spPr bwMode="auto">
          <a:xfrm>
            <a:off x="4959349" y="109245"/>
            <a:ext cx="4184650" cy="663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2"/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33" y="6140783"/>
            <a:ext cx="1020767" cy="6080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TextBox 20"/>
          <p:cNvSpPr txBox="1"/>
          <p:nvPr/>
        </p:nvSpPr>
        <p:spPr>
          <a:xfrm>
            <a:off x="1490666" y="6172200"/>
            <a:ext cx="23193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fb.com/angeles.sti.edu</a:t>
            </a:r>
            <a:endParaRPr lang="en-US" sz="1400" b="1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</a:rPr>
              <a:t>(045) 625-7667</a:t>
            </a:r>
            <a:endParaRPr lang="en-PH" sz="1400" b="1" dirty="0">
              <a:solidFill>
                <a:schemeClr val="bg1"/>
              </a:solidFill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5758810" y="6140783"/>
            <a:ext cx="3397885" cy="583565"/>
            <a:chOff x="2425333" y="65995"/>
            <a:chExt cx="3518263" cy="583565"/>
          </a:xfrm>
        </p:grpSpPr>
        <p:sp>
          <p:nvSpPr>
            <p:cNvPr id="11" name="TextBox 5"/>
            <p:cNvSpPr txBox="1">
              <a:spLocks noChangeArrowheads="1"/>
            </p:cNvSpPr>
            <p:nvPr/>
          </p:nvSpPr>
          <p:spPr bwMode="auto">
            <a:xfrm>
              <a:off x="2425333" y="65995"/>
              <a:ext cx="3518263" cy="5835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MADE</a:t>
              </a:r>
              <a:r>
                <a:rPr lang="en-US" altLang="en-US" sz="12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</a:t>
              </a: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 </a:t>
              </a:r>
              <a:r>
                <a:rPr lang="en-US" altLang="en-US" sz="12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</a:t>
              </a: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MORE</a:t>
              </a:r>
              <a:endParaRPr lang="en-US" altLang="en-US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</p:txBody>
        </p:sp>
        <p:sp>
          <p:nvSpPr>
            <p:cNvPr id="12" name="TextBox 5"/>
            <p:cNvSpPr txBox="1">
              <a:spLocks noChangeArrowheads="1"/>
            </p:cNvSpPr>
            <p:nvPr/>
          </p:nvSpPr>
          <p:spPr bwMode="auto">
            <a:xfrm>
              <a:off x="3931476" y="96267"/>
              <a:ext cx="504825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sz="14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TO</a:t>
              </a:r>
              <a:endParaRPr lang="en-US" altLang="en-US" sz="1400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sz="14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BE</a:t>
              </a:r>
              <a:endParaRPr lang="en-US" altLang="en-US" sz="1400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</p:txBody>
        </p:sp>
      </p:grpSp>
      <p:sp>
        <p:nvSpPr>
          <p:cNvPr id="13" name="TextBox 15"/>
          <p:cNvSpPr txBox="1"/>
          <p:nvPr/>
        </p:nvSpPr>
        <p:spPr>
          <a:xfrm>
            <a:off x="457200" y="1932940"/>
            <a:ext cx="4323080" cy="35382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buFont typeface="Wingdings" panose="05000000000000000000" charset="0"/>
              <a:buChar char="Ø"/>
            </a:pPr>
            <a:r>
              <a:rPr lang="en-US" sz="28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Id</a:t>
            </a:r>
            <a:endParaRPr lang="en-US" sz="2800" b="1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914400" lvl="1" indent="-457200">
              <a:buFont typeface="Wingdings" panose="05000000000000000000" charset="0"/>
              <a:buChar char="Ø"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Target a specific element</a:t>
            </a:r>
            <a:endParaRPr lang="en-US" sz="24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914400" lvl="1" indent="-457200">
              <a:buFont typeface="Wingdings" panose="05000000000000000000" charset="0"/>
              <a:buChar char="Ø"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Number or hash sign (#)</a:t>
            </a:r>
            <a:endParaRPr lang="en-US" sz="2800" b="1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457200" indent="-457200">
              <a:buFont typeface="Wingdings" panose="05000000000000000000" charset="0"/>
              <a:buChar char="Ø"/>
            </a:pPr>
            <a:r>
              <a:rPr lang="en-US" sz="28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Class</a:t>
            </a:r>
            <a:endParaRPr lang="en-US" sz="2800" b="1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914400" lvl="1" indent="-457200">
              <a:buFont typeface="Wingdings" panose="05000000000000000000" charset="0"/>
              <a:buChar char="Ø"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Can target multiple element </a:t>
            </a:r>
            <a:endParaRPr lang="en-US" sz="24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914400" lvl="1" indent="-457200">
              <a:buFont typeface="Wingdings" panose="05000000000000000000" charset="0"/>
              <a:buChar char="Ø"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Class name for html element</a:t>
            </a:r>
            <a:endParaRPr lang="en-US" sz="24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914400" lvl="1" indent="-457200">
              <a:buFont typeface="Wingdings" panose="05000000000000000000" charset="0"/>
              <a:buChar char="Ø"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period or dot (.)</a:t>
            </a:r>
            <a:endParaRPr lang="en-US" sz="24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TextBox 15"/>
          <p:cNvSpPr txBox="1"/>
          <p:nvPr/>
        </p:nvSpPr>
        <p:spPr>
          <a:xfrm>
            <a:off x="421005" y="1270635"/>
            <a:ext cx="83483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Attributes</a:t>
            </a:r>
            <a:endParaRPr lang="en-US" sz="28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4" name="Rectangles 13"/>
          <p:cNvSpPr/>
          <p:nvPr/>
        </p:nvSpPr>
        <p:spPr>
          <a:xfrm>
            <a:off x="4876800" y="1614805"/>
            <a:ext cx="3716655" cy="2459355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5" name="Rectangles 14"/>
          <p:cNvSpPr/>
          <p:nvPr/>
        </p:nvSpPr>
        <p:spPr>
          <a:xfrm>
            <a:off x="4876800" y="4267200"/>
            <a:ext cx="3728720" cy="1410335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2" name="Picture 1" descr="Screenshot (63)"/>
          <p:cNvPicPr>
            <a:picLocks noChangeAspect="1"/>
          </p:cNvPicPr>
          <p:nvPr/>
        </p:nvPicPr>
        <p:blipFill>
          <a:blip r:embed="rId5"/>
          <a:srcRect l="56830" t="17843" r="4378" b="49426"/>
          <a:stretch>
            <a:fillRect/>
          </a:stretch>
        </p:blipFill>
        <p:spPr>
          <a:xfrm>
            <a:off x="5078730" y="1724660"/>
            <a:ext cx="3325495" cy="2244725"/>
          </a:xfrm>
          <a:prstGeom prst="rect">
            <a:avLst/>
          </a:prstGeom>
        </p:spPr>
      </p:pic>
      <p:pic>
        <p:nvPicPr>
          <p:cNvPr id="8" name="Picture 7" descr="Screenshot (63)"/>
          <p:cNvPicPr>
            <a:picLocks noChangeAspect="1"/>
          </p:cNvPicPr>
          <p:nvPr/>
        </p:nvPicPr>
        <p:blipFill>
          <a:blip r:embed="rId5"/>
          <a:srcRect l="56163" t="54157" r="4519" b="27019"/>
          <a:stretch>
            <a:fillRect/>
          </a:stretch>
        </p:blipFill>
        <p:spPr>
          <a:xfrm>
            <a:off x="5055870" y="4343400"/>
            <a:ext cx="3370580" cy="12909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" y="6026150"/>
            <a:ext cx="9143999" cy="838199"/>
          </a:xfrm>
          <a:prstGeom prst="rect">
            <a:avLst/>
          </a:prstGeom>
        </p:spPr>
      </p:pic>
      <p:grpSp>
        <p:nvGrpSpPr>
          <p:cNvPr id="22" name="Group 21"/>
          <p:cNvGrpSpPr/>
          <p:nvPr/>
        </p:nvGrpSpPr>
        <p:grpSpPr>
          <a:xfrm>
            <a:off x="0" y="-5815"/>
            <a:ext cx="9159875" cy="1174750"/>
            <a:chOff x="0" y="-5815"/>
            <a:chExt cx="9159875" cy="117475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-5815"/>
              <a:ext cx="5676900" cy="117475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5676900" y="-5815"/>
              <a:ext cx="3482975" cy="1174750"/>
            </a:xfrm>
            <a:prstGeom prst="rect">
              <a:avLst/>
            </a:prstGeom>
          </p:spPr>
        </p:pic>
      </p:grpSp>
      <p:pic>
        <p:nvPicPr>
          <p:cNvPr id="2054" name="Picture 6" descr="A close up of a logo&#10;&#10;Description automatically generated"/>
          <p:cNvPicPr>
            <a:picLocks noChangeAspect="1" noChangeArrowheads="1"/>
          </p:cNvPicPr>
          <p:nvPr/>
        </p:nvPicPr>
        <p:blipFill>
          <a:blip r:embed="rId3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813"/>
          <a:stretch>
            <a:fillRect/>
          </a:stretch>
        </p:blipFill>
        <p:spPr bwMode="auto">
          <a:xfrm>
            <a:off x="4959349" y="109880"/>
            <a:ext cx="4184650" cy="663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2"/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33" y="6140783"/>
            <a:ext cx="1020767" cy="6080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TextBox 20"/>
          <p:cNvSpPr txBox="1"/>
          <p:nvPr/>
        </p:nvSpPr>
        <p:spPr>
          <a:xfrm>
            <a:off x="1490666" y="6172200"/>
            <a:ext cx="23193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fb.com/angeles.sti.edu</a:t>
            </a:r>
            <a:endParaRPr lang="en-US" sz="1400" b="1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</a:rPr>
              <a:t>(045) 625-7667</a:t>
            </a:r>
            <a:endParaRPr lang="en-PH" sz="1400" b="1" dirty="0">
              <a:solidFill>
                <a:schemeClr val="bg1"/>
              </a:solidFill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5758810" y="6140783"/>
            <a:ext cx="3397885" cy="583565"/>
            <a:chOff x="2425333" y="65995"/>
            <a:chExt cx="3518263" cy="583565"/>
          </a:xfrm>
        </p:grpSpPr>
        <p:sp>
          <p:nvSpPr>
            <p:cNvPr id="11" name="TextBox 5"/>
            <p:cNvSpPr txBox="1">
              <a:spLocks noChangeArrowheads="1"/>
            </p:cNvSpPr>
            <p:nvPr/>
          </p:nvSpPr>
          <p:spPr bwMode="auto">
            <a:xfrm>
              <a:off x="2425333" y="65995"/>
              <a:ext cx="3518263" cy="5835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MADE</a:t>
              </a:r>
              <a:r>
                <a:rPr lang="en-US" altLang="en-US" sz="12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</a:t>
              </a: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 </a:t>
              </a:r>
              <a:r>
                <a:rPr lang="en-US" altLang="en-US" sz="12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</a:t>
              </a: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MORE</a:t>
              </a:r>
              <a:endParaRPr lang="en-US" altLang="en-US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</p:txBody>
        </p:sp>
        <p:sp>
          <p:nvSpPr>
            <p:cNvPr id="12" name="TextBox 5"/>
            <p:cNvSpPr txBox="1">
              <a:spLocks noChangeArrowheads="1"/>
            </p:cNvSpPr>
            <p:nvPr/>
          </p:nvSpPr>
          <p:spPr bwMode="auto">
            <a:xfrm>
              <a:off x="3931476" y="96267"/>
              <a:ext cx="504825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sz="14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TO</a:t>
              </a:r>
              <a:endParaRPr lang="en-US" altLang="en-US" sz="1400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sz="14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BE</a:t>
              </a:r>
              <a:endParaRPr lang="en-US" altLang="en-US" sz="1400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</p:txBody>
        </p:sp>
      </p:grpSp>
      <p:sp>
        <p:nvSpPr>
          <p:cNvPr id="13" name="TextBox 15"/>
          <p:cNvSpPr txBox="1"/>
          <p:nvPr/>
        </p:nvSpPr>
        <p:spPr>
          <a:xfrm>
            <a:off x="228600" y="1981200"/>
            <a:ext cx="231203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buFont typeface="Wingdings" panose="05000000000000000000" charset="0"/>
              <a:buChar char="Ø"/>
            </a:pPr>
            <a:r>
              <a:rPr lang="en-US" sz="28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Table</a:t>
            </a:r>
            <a:endParaRPr lang="en-US" sz="2800" b="1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914400" lvl="1" indent="-457200">
              <a:buFont typeface="Wingdings" panose="05000000000000000000" charset="0"/>
              <a:buChar char="Ø"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&lt;thread&gt;</a:t>
            </a:r>
            <a:endParaRPr lang="en-US" sz="24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914400" lvl="1" indent="-457200">
              <a:buFont typeface="Wingdings" panose="05000000000000000000" charset="0"/>
              <a:buChar char="Ø"/>
            </a:pPr>
            <a:r>
              <a:rPr lang="en-US" sz="22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&lt;tfoot&gt;</a:t>
            </a:r>
            <a:endParaRPr lang="en-US" sz="22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914400" lvl="1" indent="-457200">
              <a:buFont typeface="Wingdings" panose="05000000000000000000" charset="0"/>
              <a:buChar char="Ø"/>
            </a:pPr>
            <a:r>
              <a:rPr lang="en-US" sz="22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&lt;tbody&gt;</a:t>
            </a:r>
            <a:endParaRPr lang="en-US" sz="22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TextBox 15"/>
          <p:cNvSpPr txBox="1"/>
          <p:nvPr/>
        </p:nvSpPr>
        <p:spPr>
          <a:xfrm>
            <a:off x="421005" y="1270635"/>
            <a:ext cx="83483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Table and DIV</a:t>
            </a:r>
            <a:endParaRPr lang="en-US" sz="28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4" name="Rectangles 13"/>
          <p:cNvSpPr/>
          <p:nvPr/>
        </p:nvSpPr>
        <p:spPr>
          <a:xfrm>
            <a:off x="2540000" y="2514600"/>
            <a:ext cx="2844800" cy="2665095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5" name="Rectangles 14"/>
          <p:cNvSpPr/>
          <p:nvPr/>
        </p:nvSpPr>
        <p:spPr>
          <a:xfrm>
            <a:off x="5630545" y="2514600"/>
            <a:ext cx="2914015" cy="2656205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2" name="Picture 1" descr="Screenshot (64)"/>
          <p:cNvPicPr>
            <a:picLocks noChangeAspect="1"/>
          </p:cNvPicPr>
          <p:nvPr/>
        </p:nvPicPr>
        <p:blipFill>
          <a:blip r:embed="rId5"/>
          <a:srcRect l="20244" t="27315" r="47319" b="38315"/>
          <a:stretch>
            <a:fillRect/>
          </a:stretch>
        </p:blipFill>
        <p:spPr>
          <a:xfrm>
            <a:off x="2572385" y="2663825"/>
            <a:ext cx="2780665" cy="2357120"/>
          </a:xfrm>
          <a:prstGeom prst="rect">
            <a:avLst/>
          </a:prstGeom>
        </p:spPr>
      </p:pic>
      <p:pic>
        <p:nvPicPr>
          <p:cNvPr id="8" name="Picture 7" descr="Screenshot (64)"/>
          <p:cNvPicPr>
            <a:picLocks noChangeAspect="1"/>
          </p:cNvPicPr>
          <p:nvPr/>
        </p:nvPicPr>
        <p:blipFill>
          <a:blip r:embed="rId5"/>
          <a:srcRect l="56230" t="22786" r="4009" b="31065"/>
          <a:stretch>
            <a:fillRect/>
          </a:stretch>
        </p:blipFill>
        <p:spPr>
          <a:xfrm>
            <a:off x="5679440" y="2546985"/>
            <a:ext cx="2816860" cy="2590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" y="6026150"/>
            <a:ext cx="9143999" cy="838199"/>
          </a:xfrm>
          <a:prstGeom prst="rect">
            <a:avLst/>
          </a:prstGeom>
        </p:spPr>
      </p:pic>
      <p:grpSp>
        <p:nvGrpSpPr>
          <p:cNvPr id="22" name="Group 21"/>
          <p:cNvGrpSpPr/>
          <p:nvPr/>
        </p:nvGrpSpPr>
        <p:grpSpPr>
          <a:xfrm>
            <a:off x="0" y="-5815"/>
            <a:ext cx="9159875" cy="1174750"/>
            <a:chOff x="0" y="-5815"/>
            <a:chExt cx="9159875" cy="117475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-5815"/>
              <a:ext cx="5676900" cy="117475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5676900" y="-5815"/>
              <a:ext cx="3482975" cy="1174750"/>
            </a:xfrm>
            <a:prstGeom prst="rect">
              <a:avLst/>
            </a:prstGeom>
          </p:spPr>
        </p:pic>
      </p:grpSp>
      <p:pic>
        <p:nvPicPr>
          <p:cNvPr id="2054" name="Picture 6" descr="A close up of a logo&#10;&#10;Description automatically generated"/>
          <p:cNvPicPr>
            <a:picLocks noChangeAspect="1" noChangeArrowheads="1"/>
          </p:cNvPicPr>
          <p:nvPr/>
        </p:nvPicPr>
        <p:blipFill>
          <a:blip r:embed="rId3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813"/>
          <a:stretch>
            <a:fillRect/>
          </a:stretch>
        </p:blipFill>
        <p:spPr bwMode="auto">
          <a:xfrm>
            <a:off x="4959349" y="109880"/>
            <a:ext cx="4184650" cy="663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2"/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33" y="6140783"/>
            <a:ext cx="1020767" cy="6080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TextBox 20"/>
          <p:cNvSpPr txBox="1"/>
          <p:nvPr/>
        </p:nvSpPr>
        <p:spPr>
          <a:xfrm>
            <a:off x="1490666" y="6172200"/>
            <a:ext cx="23193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fb.com/angeles.sti.edu</a:t>
            </a:r>
            <a:endParaRPr lang="en-US" sz="1400" b="1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</a:rPr>
              <a:t>(045) 625-7667</a:t>
            </a:r>
            <a:endParaRPr lang="en-PH" sz="1400" b="1" dirty="0">
              <a:solidFill>
                <a:schemeClr val="bg1"/>
              </a:solidFill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5758810" y="6140783"/>
            <a:ext cx="3397885" cy="583565"/>
            <a:chOff x="2425333" y="65995"/>
            <a:chExt cx="3518263" cy="583565"/>
          </a:xfrm>
        </p:grpSpPr>
        <p:sp>
          <p:nvSpPr>
            <p:cNvPr id="11" name="TextBox 5"/>
            <p:cNvSpPr txBox="1">
              <a:spLocks noChangeArrowheads="1"/>
            </p:cNvSpPr>
            <p:nvPr/>
          </p:nvSpPr>
          <p:spPr bwMode="auto">
            <a:xfrm>
              <a:off x="2425333" y="65995"/>
              <a:ext cx="3518263" cy="5835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MADE</a:t>
              </a:r>
              <a:r>
                <a:rPr lang="en-US" altLang="en-US" sz="12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</a:t>
              </a: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 </a:t>
              </a:r>
              <a:r>
                <a:rPr lang="en-US" altLang="en-US" sz="12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</a:t>
              </a: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MORE</a:t>
              </a:r>
              <a:endParaRPr lang="en-US" altLang="en-US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</p:txBody>
        </p:sp>
        <p:sp>
          <p:nvSpPr>
            <p:cNvPr id="12" name="TextBox 5"/>
            <p:cNvSpPr txBox="1">
              <a:spLocks noChangeArrowheads="1"/>
            </p:cNvSpPr>
            <p:nvPr/>
          </p:nvSpPr>
          <p:spPr bwMode="auto">
            <a:xfrm>
              <a:off x="3931476" y="96267"/>
              <a:ext cx="504825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sz="14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TO</a:t>
              </a:r>
              <a:endParaRPr lang="en-US" altLang="en-US" sz="1400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sz="14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BE</a:t>
              </a:r>
              <a:endParaRPr lang="en-US" altLang="en-US" sz="1400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</p:txBody>
        </p:sp>
      </p:grpSp>
      <p:sp>
        <p:nvSpPr>
          <p:cNvPr id="13" name="TextBox 15"/>
          <p:cNvSpPr txBox="1"/>
          <p:nvPr/>
        </p:nvSpPr>
        <p:spPr>
          <a:xfrm>
            <a:off x="533400" y="2057400"/>
            <a:ext cx="2933700" cy="8915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buFont typeface="Wingdings" panose="05000000000000000000" charset="0"/>
              <a:buChar char="Ø"/>
            </a:pPr>
            <a:r>
              <a:rPr lang="en-US" sz="28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Division</a:t>
            </a:r>
            <a:endParaRPr lang="en-US" sz="2800" b="1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914400" lvl="1" indent="-457200">
              <a:buFont typeface="Wingdings" panose="05000000000000000000" charset="0"/>
              <a:buChar char="Ø"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&lt;div&gt; &lt;/div&gt;</a:t>
            </a:r>
            <a:endParaRPr lang="en-US" sz="22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TextBox 15"/>
          <p:cNvSpPr txBox="1"/>
          <p:nvPr/>
        </p:nvSpPr>
        <p:spPr>
          <a:xfrm>
            <a:off x="421005" y="1270635"/>
            <a:ext cx="83483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Table and DIV</a:t>
            </a:r>
            <a:endParaRPr lang="en-US" sz="28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5" name="Rectangles 14"/>
          <p:cNvSpPr/>
          <p:nvPr/>
        </p:nvSpPr>
        <p:spPr>
          <a:xfrm>
            <a:off x="3733800" y="1676400"/>
            <a:ext cx="4140200" cy="3943350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7" name="Picture 6" descr="Screenshot (65)"/>
          <p:cNvPicPr>
            <a:picLocks noChangeAspect="1"/>
          </p:cNvPicPr>
          <p:nvPr/>
        </p:nvPicPr>
        <p:blipFill>
          <a:blip r:embed="rId5"/>
          <a:srcRect l="33437" t="18583" r="23296" b="28426"/>
          <a:stretch>
            <a:fillRect/>
          </a:stretch>
        </p:blipFill>
        <p:spPr>
          <a:xfrm>
            <a:off x="3810000" y="1708150"/>
            <a:ext cx="3973195" cy="38931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6019800"/>
            <a:ext cx="9143999" cy="838199"/>
          </a:xfrm>
          <a:prstGeom prst="rect">
            <a:avLst/>
          </a:prstGeom>
        </p:spPr>
      </p:pic>
      <p:grpSp>
        <p:nvGrpSpPr>
          <p:cNvPr id="22" name="Group 21"/>
          <p:cNvGrpSpPr/>
          <p:nvPr/>
        </p:nvGrpSpPr>
        <p:grpSpPr>
          <a:xfrm>
            <a:off x="0" y="-5815"/>
            <a:ext cx="9159875" cy="1174750"/>
            <a:chOff x="0" y="-5815"/>
            <a:chExt cx="9159875" cy="117475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-5815"/>
              <a:ext cx="5676900" cy="117475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5676900" y="-5815"/>
              <a:ext cx="3482975" cy="1174750"/>
            </a:xfrm>
            <a:prstGeom prst="rect">
              <a:avLst/>
            </a:prstGeom>
          </p:spPr>
        </p:pic>
      </p:grpSp>
      <p:pic>
        <p:nvPicPr>
          <p:cNvPr id="2054" name="Picture 6" descr="A close up of a logo&#10;&#10;Description automatically generated"/>
          <p:cNvPicPr>
            <a:picLocks noChangeAspect="1" noChangeArrowheads="1"/>
          </p:cNvPicPr>
          <p:nvPr/>
        </p:nvPicPr>
        <p:blipFill>
          <a:blip r:embed="rId3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813"/>
          <a:stretch>
            <a:fillRect/>
          </a:stretch>
        </p:blipFill>
        <p:spPr bwMode="auto">
          <a:xfrm>
            <a:off x="4959349" y="109880"/>
            <a:ext cx="4184650" cy="663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2"/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33" y="6140783"/>
            <a:ext cx="1020767" cy="6080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TextBox 20"/>
          <p:cNvSpPr txBox="1"/>
          <p:nvPr/>
        </p:nvSpPr>
        <p:spPr>
          <a:xfrm>
            <a:off x="1490666" y="6172200"/>
            <a:ext cx="23193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fb.com/angeles.sti.edu</a:t>
            </a:r>
            <a:endParaRPr lang="en-US" sz="1400" b="1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</a:rPr>
              <a:t>(045) 625-7667</a:t>
            </a:r>
            <a:endParaRPr lang="en-PH" sz="1400" b="1" dirty="0">
              <a:solidFill>
                <a:schemeClr val="bg1"/>
              </a:solidFill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5758810" y="6140783"/>
            <a:ext cx="3397885" cy="583565"/>
            <a:chOff x="2425333" y="65995"/>
            <a:chExt cx="3518263" cy="583565"/>
          </a:xfrm>
        </p:grpSpPr>
        <p:sp>
          <p:nvSpPr>
            <p:cNvPr id="11" name="TextBox 5"/>
            <p:cNvSpPr txBox="1">
              <a:spLocks noChangeArrowheads="1"/>
            </p:cNvSpPr>
            <p:nvPr/>
          </p:nvSpPr>
          <p:spPr bwMode="auto">
            <a:xfrm>
              <a:off x="2425333" y="65995"/>
              <a:ext cx="3518263" cy="5835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MADE</a:t>
              </a:r>
              <a:r>
                <a:rPr lang="en-US" altLang="en-US" sz="12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</a:t>
              </a: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 </a:t>
              </a:r>
              <a:r>
                <a:rPr lang="en-US" altLang="en-US" sz="12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</a:t>
              </a: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MORE</a:t>
              </a:r>
              <a:endParaRPr lang="en-US" altLang="en-US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</p:txBody>
        </p:sp>
        <p:sp>
          <p:nvSpPr>
            <p:cNvPr id="12" name="TextBox 5"/>
            <p:cNvSpPr txBox="1">
              <a:spLocks noChangeArrowheads="1"/>
            </p:cNvSpPr>
            <p:nvPr/>
          </p:nvSpPr>
          <p:spPr bwMode="auto">
            <a:xfrm>
              <a:off x="3931476" y="96267"/>
              <a:ext cx="504825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sz="14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TO</a:t>
              </a:r>
              <a:endParaRPr lang="en-US" altLang="en-US" sz="1400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sz="14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BE</a:t>
              </a:r>
              <a:endParaRPr lang="en-US" altLang="en-US" sz="1400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421005" y="1270635"/>
            <a:ext cx="83483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Forms</a:t>
            </a:r>
            <a:endParaRPr lang="en-US" sz="2400" i="1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graphicFrame>
        <p:nvGraphicFramePr>
          <p:cNvPr id="2" name="Table 1"/>
          <p:cNvGraphicFramePr/>
          <p:nvPr/>
        </p:nvGraphicFramePr>
        <p:xfrm>
          <a:off x="1447800" y="2286000"/>
          <a:ext cx="6400165" cy="2880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99530"/>
              </a:tblGrid>
              <a:tr h="5181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3200">
                          <a:latin typeface="Cambria" panose="02040503050406030204" pitchFamily="18" charset="0"/>
                          <a:cs typeface="Cambria" panose="02040503050406030204" pitchFamily="18" charset="0"/>
                        </a:rPr>
                        <a:t>FORM CONTROL ELEMENTS</a:t>
                      </a:r>
                      <a:endParaRPr lang="en-US" sz="3200">
                        <a:latin typeface="Cambria" panose="02040503050406030204" pitchFamily="18" charset="0"/>
                        <a:cs typeface="Cambria" panose="02040503050406030204" pitchFamily="18" charset="0"/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3200">
                          <a:latin typeface="Cambria" panose="02040503050406030204" pitchFamily="18" charset="0"/>
                          <a:cs typeface="Cambria" panose="02040503050406030204" pitchFamily="18" charset="0"/>
                        </a:rPr>
                        <a:t>Text Input Control </a:t>
                      </a:r>
                      <a:endParaRPr lang="en-US" sz="3200">
                        <a:latin typeface="Cambria" panose="02040503050406030204" pitchFamily="18" charset="0"/>
                        <a:cs typeface="Cambria" panose="02040503050406030204" pitchFamily="18" charset="0"/>
                      </a:endParaRPr>
                    </a:p>
                  </a:txBody>
                  <a:tcPr/>
                </a:tc>
              </a:tr>
              <a:tr h="51816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3200">
                          <a:latin typeface="Cambria" panose="02040503050406030204" pitchFamily="18" charset="0"/>
                          <a:cs typeface="Cambria" panose="02040503050406030204" pitchFamily="18" charset="0"/>
                        </a:rPr>
                        <a:t>Choice Control</a:t>
                      </a:r>
                      <a:endParaRPr lang="en-US" sz="3200">
                        <a:latin typeface="Cambria" panose="02040503050406030204" pitchFamily="18" charset="0"/>
                        <a:cs typeface="Cambria" panose="02040503050406030204" pitchFamily="18" charset="0"/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3200">
                          <a:latin typeface="Cambria" panose="02040503050406030204" pitchFamily="18" charset="0"/>
                          <a:cs typeface="Cambria" panose="02040503050406030204" pitchFamily="18" charset="0"/>
                        </a:rPr>
                        <a:t>Button Control</a:t>
                      </a:r>
                      <a:endParaRPr lang="en-US" sz="3200">
                        <a:latin typeface="Cambria" panose="02040503050406030204" pitchFamily="18" charset="0"/>
                        <a:cs typeface="Cambria" panose="02040503050406030204" pitchFamily="18" charset="0"/>
                      </a:endParaRPr>
                    </a:p>
                  </a:txBody>
                  <a:tcPr/>
                </a:tc>
              </a:tr>
              <a:tr h="51816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3200">
                          <a:latin typeface="Cambria" panose="02040503050406030204" pitchFamily="18" charset="0"/>
                          <a:cs typeface="Cambria" panose="02040503050406030204" pitchFamily="18" charset="0"/>
                        </a:rPr>
                        <a:t>Date and Time Control</a:t>
                      </a:r>
                      <a:endParaRPr lang="en-US" sz="3200">
                        <a:latin typeface="Cambria" panose="02040503050406030204" pitchFamily="18" charset="0"/>
                        <a:cs typeface="Cambria" panose="02040503050406030204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" y="6019800"/>
            <a:ext cx="9143999" cy="838199"/>
          </a:xfrm>
          <a:prstGeom prst="rect">
            <a:avLst/>
          </a:prstGeom>
        </p:spPr>
      </p:pic>
      <p:grpSp>
        <p:nvGrpSpPr>
          <p:cNvPr id="22" name="Group 21"/>
          <p:cNvGrpSpPr/>
          <p:nvPr/>
        </p:nvGrpSpPr>
        <p:grpSpPr>
          <a:xfrm>
            <a:off x="0" y="-5815"/>
            <a:ext cx="9159875" cy="1174750"/>
            <a:chOff x="0" y="-5815"/>
            <a:chExt cx="9159875" cy="117475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-5815"/>
              <a:ext cx="5676900" cy="117475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5676900" y="-5815"/>
              <a:ext cx="3482975" cy="1174750"/>
            </a:xfrm>
            <a:prstGeom prst="rect">
              <a:avLst/>
            </a:prstGeom>
          </p:spPr>
        </p:pic>
      </p:grpSp>
      <p:pic>
        <p:nvPicPr>
          <p:cNvPr id="2054" name="Picture 6" descr="A close up of a logo&#10;&#10;Description automatically generated"/>
          <p:cNvPicPr>
            <a:picLocks noChangeAspect="1" noChangeArrowheads="1"/>
          </p:cNvPicPr>
          <p:nvPr/>
        </p:nvPicPr>
        <p:blipFill>
          <a:blip r:embed="rId3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813"/>
          <a:stretch>
            <a:fillRect/>
          </a:stretch>
        </p:blipFill>
        <p:spPr bwMode="auto">
          <a:xfrm>
            <a:off x="4975224" y="109880"/>
            <a:ext cx="4184650" cy="663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2"/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33" y="6140783"/>
            <a:ext cx="1020767" cy="6080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TextBox 20"/>
          <p:cNvSpPr txBox="1"/>
          <p:nvPr/>
        </p:nvSpPr>
        <p:spPr>
          <a:xfrm>
            <a:off x="1490666" y="6172200"/>
            <a:ext cx="23193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fb.com/angeles.sti.edu</a:t>
            </a:r>
            <a:endParaRPr lang="en-US" sz="1400" b="1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</a:rPr>
              <a:t>(045) 625-7667</a:t>
            </a:r>
            <a:endParaRPr lang="en-PH" sz="1400" b="1" dirty="0">
              <a:solidFill>
                <a:schemeClr val="bg1"/>
              </a:solidFill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5758810" y="6140783"/>
            <a:ext cx="3397885" cy="583565"/>
            <a:chOff x="2425333" y="65995"/>
            <a:chExt cx="3518263" cy="583565"/>
          </a:xfrm>
        </p:grpSpPr>
        <p:sp>
          <p:nvSpPr>
            <p:cNvPr id="11" name="TextBox 5"/>
            <p:cNvSpPr txBox="1">
              <a:spLocks noChangeArrowheads="1"/>
            </p:cNvSpPr>
            <p:nvPr/>
          </p:nvSpPr>
          <p:spPr bwMode="auto">
            <a:xfrm>
              <a:off x="2425333" y="65995"/>
              <a:ext cx="3518263" cy="5835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MADE</a:t>
              </a:r>
              <a:r>
                <a:rPr lang="en-US" altLang="en-US" sz="12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</a:t>
              </a: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 </a:t>
              </a:r>
              <a:r>
                <a:rPr lang="en-US" altLang="en-US" sz="12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</a:t>
              </a: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MORE</a:t>
              </a:r>
              <a:endParaRPr lang="en-US" altLang="en-US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</p:txBody>
        </p:sp>
        <p:sp>
          <p:nvSpPr>
            <p:cNvPr id="12" name="TextBox 5"/>
            <p:cNvSpPr txBox="1">
              <a:spLocks noChangeArrowheads="1"/>
            </p:cNvSpPr>
            <p:nvPr/>
          </p:nvSpPr>
          <p:spPr bwMode="auto">
            <a:xfrm>
              <a:off x="3931476" y="96267"/>
              <a:ext cx="504825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sz="14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TO</a:t>
              </a:r>
              <a:endParaRPr lang="en-US" altLang="en-US" sz="1400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sz="14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BE</a:t>
              </a:r>
              <a:endParaRPr lang="en-US" altLang="en-US" sz="1400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421005" y="1270635"/>
            <a:ext cx="8348345" cy="12052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Forms</a:t>
            </a:r>
            <a:endParaRPr lang="en-US" sz="3600" b="1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914400" lvl="1" indent="-457200">
              <a:lnSpc>
                <a:spcPct val="130000"/>
              </a:lnSpc>
              <a:buFont typeface="Wingdings" panose="05000000000000000000" charset="0"/>
              <a:buChar char="Ø"/>
            </a:pP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Text Input Control</a:t>
            </a:r>
            <a:endParaRPr lang="en-US" sz="28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Rectangles 8"/>
          <p:cNvSpPr/>
          <p:nvPr/>
        </p:nvSpPr>
        <p:spPr>
          <a:xfrm>
            <a:off x="1447800" y="2604770"/>
            <a:ext cx="6388100" cy="2971800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2" name="Picture 1" descr="Screenshot (66)"/>
          <p:cNvPicPr>
            <a:picLocks noChangeAspect="1"/>
          </p:cNvPicPr>
          <p:nvPr/>
        </p:nvPicPr>
        <p:blipFill>
          <a:blip r:embed="rId5"/>
          <a:srcRect l="16215" t="31963" r="16970" b="31019"/>
          <a:stretch>
            <a:fillRect/>
          </a:stretch>
        </p:blipFill>
        <p:spPr>
          <a:xfrm>
            <a:off x="1567180" y="2743200"/>
            <a:ext cx="6149975" cy="27260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6019800"/>
            <a:ext cx="9143999" cy="838199"/>
          </a:xfrm>
          <a:prstGeom prst="rect">
            <a:avLst/>
          </a:prstGeom>
        </p:spPr>
      </p:pic>
      <p:grpSp>
        <p:nvGrpSpPr>
          <p:cNvPr id="22" name="Group 21"/>
          <p:cNvGrpSpPr/>
          <p:nvPr/>
        </p:nvGrpSpPr>
        <p:grpSpPr>
          <a:xfrm>
            <a:off x="0" y="-5815"/>
            <a:ext cx="9159875" cy="1174750"/>
            <a:chOff x="0" y="-5815"/>
            <a:chExt cx="9159875" cy="117475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-5815"/>
              <a:ext cx="5676900" cy="117475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5676900" y="-5815"/>
              <a:ext cx="3482975" cy="1174750"/>
            </a:xfrm>
            <a:prstGeom prst="rect">
              <a:avLst/>
            </a:prstGeom>
          </p:spPr>
        </p:pic>
      </p:grpSp>
      <p:pic>
        <p:nvPicPr>
          <p:cNvPr id="2054" name="Picture 6" descr="A close up of a logo&#10;&#10;Description automatically generated"/>
          <p:cNvPicPr>
            <a:picLocks noChangeAspect="1" noChangeArrowheads="1"/>
          </p:cNvPicPr>
          <p:nvPr/>
        </p:nvPicPr>
        <p:blipFill>
          <a:blip r:embed="rId3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813"/>
          <a:stretch>
            <a:fillRect/>
          </a:stretch>
        </p:blipFill>
        <p:spPr bwMode="auto">
          <a:xfrm>
            <a:off x="4959349" y="109880"/>
            <a:ext cx="4184650" cy="663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2"/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33" y="6140783"/>
            <a:ext cx="1020767" cy="6080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TextBox 20"/>
          <p:cNvSpPr txBox="1"/>
          <p:nvPr/>
        </p:nvSpPr>
        <p:spPr>
          <a:xfrm>
            <a:off x="1490666" y="6172200"/>
            <a:ext cx="23193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fb.com/angeles.sti.edu</a:t>
            </a:r>
            <a:endParaRPr lang="en-US" sz="1400" b="1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</a:rPr>
              <a:t>(045) 625-7667</a:t>
            </a:r>
            <a:endParaRPr lang="en-PH" sz="1400" b="1" dirty="0">
              <a:solidFill>
                <a:schemeClr val="bg1"/>
              </a:solidFill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5758810" y="6140783"/>
            <a:ext cx="3397885" cy="583565"/>
            <a:chOff x="2425333" y="65995"/>
            <a:chExt cx="3518263" cy="583565"/>
          </a:xfrm>
        </p:grpSpPr>
        <p:sp>
          <p:nvSpPr>
            <p:cNvPr id="11" name="TextBox 5"/>
            <p:cNvSpPr txBox="1">
              <a:spLocks noChangeArrowheads="1"/>
            </p:cNvSpPr>
            <p:nvPr/>
          </p:nvSpPr>
          <p:spPr bwMode="auto">
            <a:xfrm>
              <a:off x="2425333" y="65995"/>
              <a:ext cx="3518263" cy="5835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MADE</a:t>
              </a:r>
              <a:r>
                <a:rPr lang="en-US" altLang="en-US" sz="12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</a:t>
              </a: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 </a:t>
              </a:r>
              <a:r>
                <a:rPr lang="en-US" altLang="en-US" sz="12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</a:t>
              </a: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MORE</a:t>
              </a:r>
              <a:endParaRPr lang="en-US" altLang="en-US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</p:txBody>
        </p:sp>
        <p:sp>
          <p:nvSpPr>
            <p:cNvPr id="12" name="TextBox 5"/>
            <p:cNvSpPr txBox="1">
              <a:spLocks noChangeArrowheads="1"/>
            </p:cNvSpPr>
            <p:nvPr/>
          </p:nvSpPr>
          <p:spPr bwMode="auto">
            <a:xfrm>
              <a:off x="3931476" y="96267"/>
              <a:ext cx="504825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sz="14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TO</a:t>
              </a:r>
              <a:endParaRPr lang="en-US" altLang="en-US" sz="1400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sz="14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BE</a:t>
              </a:r>
              <a:endParaRPr lang="en-US" altLang="en-US" sz="1400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421005" y="1270635"/>
            <a:ext cx="83483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Elements and Attributes</a:t>
            </a:r>
            <a:endParaRPr lang="en-US" sz="2400" i="1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3" name="TextBox 15"/>
          <p:cNvSpPr txBox="1"/>
          <p:nvPr/>
        </p:nvSpPr>
        <p:spPr>
          <a:xfrm>
            <a:off x="699770" y="1981200"/>
            <a:ext cx="8069580" cy="44488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buFont typeface="Wingdings" panose="05000000000000000000" charset="0"/>
              <a:buChar char="Ø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Elements</a:t>
            </a:r>
            <a:endParaRPr lang="en-US" sz="32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914400" lvl="1" indent="-457200">
              <a:buFont typeface="Wingdings" panose="05000000000000000000" charset="0"/>
              <a:buChar char="Ø"/>
            </a:pP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HTML elements consist of a beginning tag &lt;html&gt; and a closing tag &lt;/html&gt;</a:t>
            </a:r>
            <a:endParaRPr lang="en-US" sz="28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914400" lvl="1" indent="-457200">
              <a:buFont typeface="Wingdings" panose="05000000000000000000" charset="0"/>
              <a:buChar char="Ø"/>
            </a:pP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 tag is surrounded by angle brackets “&lt;&gt;”</a:t>
            </a:r>
            <a:endParaRPr lang="en-US" sz="28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914400" lvl="1" indent="-457200">
              <a:buFont typeface="Wingdings" panose="05000000000000000000" charset="0"/>
              <a:buChar char="Ø"/>
            </a:pP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HTML elements contain attributes</a:t>
            </a:r>
            <a:endParaRPr lang="en-US" sz="32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457200" indent="-457200">
              <a:lnSpc>
                <a:spcPct val="160000"/>
              </a:lnSpc>
              <a:buFont typeface="Wingdings" panose="05000000000000000000" charset="0"/>
              <a:buChar char="Ø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Attributes</a:t>
            </a:r>
            <a:endParaRPr lang="en-US" sz="32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914400" lvl="1" indent="-457200">
              <a:buFont typeface="Wingdings" panose="05000000000000000000" charset="0"/>
              <a:buChar char="Ø"/>
            </a:pP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Specified in the start tag</a:t>
            </a:r>
            <a:endParaRPr lang="en-US" sz="28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914400" lvl="1" indent="-457200">
              <a:buFont typeface="Wingdings" panose="05000000000000000000" charset="0"/>
              <a:buChar char="Ø"/>
            </a:pP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Name = value pair</a:t>
            </a:r>
            <a:endParaRPr lang="en-US" sz="32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457200" indent="-457200">
              <a:buFont typeface="Wingdings" panose="05000000000000000000" charset="0"/>
              <a:buChar char="Ø"/>
            </a:pPr>
            <a:endParaRPr lang="en-US" sz="32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6019800"/>
            <a:ext cx="9143999" cy="838199"/>
          </a:xfrm>
          <a:prstGeom prst="rect">
            <a:avLst/>
          </a:prstGeom>
        </p:spPr>
      </p:pic>
      <p:grpSp>
        <p:nvGrpSpPr>
          <p:cNvPr id="22" name="Group 21"/>
          <p:cNvGrpSpPr/>
          <p:nvPr/>
        </p:nvGrpSpPr>
        <p:grpSpPr>
          <a:xfrm>
            <a:off x="0" y="-5815"/>
            <a:ext cx="9159875" cy="1174750"/>
            <a:chOff x="0" y="-5815"/>
            <a:chExt cx="9159875" cy="117475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-5815"/>
              <a:ext cx="5676900" cy="117475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5676900" y="-5815"/>
              <a:ext cx="3482975" cy="1174750"/>
            </a:xfrm>
            <a:prstGeom prst="rect">
              <a:avLst/>
            </a:prstGeom>
          </p:spPr>
        </p:pic>
      </p:grpSp>
      <p:pic>
        <p:nvPicPr>
          <p:cNvPr id="2054" name="Picture 6" descr="A close up of a logo&#10;&#10;Description automatically generated"/>
          <p:cNvPicPr>
            <a:picLocks noChangeAspect="1" noChangeArrowheads="1"/>
          </p:cNvPicPr>
          <p:nvPr/>
        </p:nvPicPr>
        <p:blipFill>
          <a:blip r:embed="rId3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813"/>
          <a:stretch>
            <a:fillRect/>
          </a:stretch>
        </p:blipFill>
        <p:spPr bwMode="auto">
          <a:xfrm>
            <a:off x="4959349" y="109880"/>
            <a:ext cx="4184650" cy="663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2"/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33" y="6140783"/>
            <a:ext cx="1020767" cy="6080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TextBox 20"/>
          <p:cNvSpPr txBox="1"/>
          <p:nvPr/>
        </p:nvSpPr>
        <p:spPr>
          <a:xfrm>
            <a:off x="1490666" y="6172200"/>
            <a:ext cx="23193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fb.com/angeles.sti.edu</a:t>
            </a:r>
            <a:endParaRPr lang="en-US" sz="1400" b="1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</a:rPr>
              <a:t>(045) 625-7667</a:t>
            </a:r>
            <a:endParaRPr lang="en-PH" sz="1400" b="1" dirty="0">
              <a:solidFill>
                <a:schemeClr val="bg1"/>
              </a:solidFill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5758810" y="6140783"/>
            <a:ext cx="3397885" cy="583565"/>
            <a:chOff x="2425333" y="65995"/>
            <a:chExt cx="3518263" cy="583565"/>
          </a:xfrm>
        </p:grpSpPr>
        <p:sp>
          <p:nvSpPr>
            <p:cNvPr id="11" name="TextBox 5"/>
            <p:cNvSpPr txBox="1">
              <a:spLocks noChangeArrowheads="1"/>
            </p:cNvSpPr>
            <p:nvPr/>
          </p:nvSpPr>
          <p:spPr bwMode="auto">
            <a:xfrm>
              <a:off x="2425333" y="65995"/>
              <a:ext cx="3518263" cy="5835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MADE</a:t>
              </a:r>
              <a:r>
                <a:rPr lang="en-US" altLang="en-US" sz="12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</a:t>
              </a: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 </a:t>
              </a:r>
              <a:r>
                <a:rPr lang="en-US" altLang="en-US" sz="12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</a:t>
              </a: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MORE</a:t>
              </a:r>
              <a:endParaRPr lang="en-US" altLang="en-US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</p:txBody>
        </p:sp>
        <p:sp>
          <p:nvSpPr>
            <p:cNvPr id="12" name="TextBox 5"/>
            <p:cNvSpPr txBox="1">
              <a:spLocks noChangeArrowheads="1"/>
            </p:cNvSpPr>
            <p:nvPr/>
          </p:nvSpPr>
          <p:spPr bwMode="auto">
            <a:xfrm>
              <a:off x="3931476" y="96267"/>
              <a:ext cx="504825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sz="14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TO</a:t>
              </a:r>
              <a:endParaRPr lang="en-US" altLang="en-US" sz="1400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sz="14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BE</a:t>
              </a:r>
              <a:endParaRPr lang="en-US" altLang="en-US" sz="1400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421005" y="1270635"/>
            <a:ext cx="8348345" cy="12052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Forms</a:t>
            </a:r>
            <a:endParaRPr lang="en-US" sz="3600" b="1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914400" lvl="1" indent="-457200">
              <a:lnSpc>
                <a:spcPct val="130000"/>
              </a:lnSpc>
              <a:buFont typeface="Wingdings" panose="05000000000000000000" charset="0"/>
              <a:buChar char="Ø"/>
            </a:pP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Choice Control Part 1</a:t>
            </a:r>
            <a:endParaRPr lang="en-US" sz="28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8" name="Rectangles 7"/>
          <p:cNvSpPr/>
          <p:nvPr/>
        </p:nvSpPr>
        <p:spPr>
          <a:xfrm>
            <a:off x="635635" y="3851910"/>
            <a:ext cx="4177030" cy="1471295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9" name="Rectangles 8"/>
          <p:cNvSpPr/>
          <p:nvPr/>
        </p:nvSpPr>
        <p:spPr>
          <a:xfrm>
            <a:off x="4953000" y="2706370"/>
            <a:ext cx="3463925" cy="2617470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4" name="Picture 3" descr="Screenshot (67)"/>
          <p:cNvPicPr>
            <a:picLocks noChangeAspect="1"/>
          </p:cNvPicPr>
          <p:nvPr/>
        </p:nvPicPr>
        <p:blipFill>
          <a:blip r:embed="rId5"/>
          <a:srcRect l="7207" t="40713" r="47193" b="42417"/>
          <a:stretch>
            <a:fillRect/>
          </a:stretch>
        </p:blipFill>
        <p:spPr>
          <a:xfrm>
            <a:off x="762000" y="4009390"/>
            <a:ext cx="3909060" cy="1156970"/>
          </a:xfrm>
          <a:prstGeom prst="rect">
            <a:avLst/>
          </a:prstGeom>
        </p:spPr>
      </p:pic>
      <p:pic>
        <p:nvPicPr>
          <p:cNvPr id="7" name="Picture 6" descr="Screenshot (67)"/>
          <p:cNvPicPr>
            <a:picLocks noChangeAspect="1"/>
          </p:cNvPicPr>
          <p:nvPr/>
        </p:nvPicPr>
        <p:blipFill>
          <a:blip r:embed="rId5"/>
          <a:srcRect l="57993" t="31546" r="6193" b="34352"/>
          <a:stretch>
            <a:fillRect/>
          </a:stretch>
        </p:blipFill>
        <p:spPr>
          <a:xfrm>
            <a:off x="5181600" y="2845435"/>
            <a:ext cx="3070225" cy="23387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" y="6019800"/>
            <a:ext cx="9143999" cy="838199"/>
          </a:xfrm>
          <a:prstGeom prst="rect">
            <a:avLst/>
          </a:prstGeom>
        </p:spPr>
      </p:pic>
      <p:grpSp>
        <p:nvGrpSpPr>
          <p:cNvPr id="22" name="Group 21"/>
          <p:cNvGrpSpPr/>
          <p:nvPr/>
        </p:nvGrpSpPr>
        <p:grpSpPr>
          <a:xfrm>
            <a:off x="0" y="-5815"/>
            <a:ext cx="9159875" cy="1174750"/>
            <a:chOff x="0" y="-5815"/>
            <a:chExt cx="9159875" cy="117475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-5815"/>
              <a:ext cx="5676900" cy="117475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5676900" y="-5815"/>
              <a:ext cx="3482975" cy="1174750"/>
            </a:xfrm>
            <a:prstGeom prst="rect">
              <a:avLst/>
            </a:prstGeom>
          </p:spPr>
        </p:pic>
      </p:grpSp>
      <p:pic>
        <p:nvPicPr>
          <p:cNvPr id="2054" name="Picture 6" descr="A close up of a logo&#10;&#10;Description automatically generated"/>
          <p:cNvPicPr>
            <a:picLocks noChangeAspect="1" noChangeArrowheads="1"/>
          </p:cNvPicPr>
          <p:nvPr/>
        </p:nvPicPr>
        <p:blipFill>
          <a:blip r:embed="rId3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813"/>
          <a:stretch>
            <a:fillRect/>
          </a:stretch>
        </p:blipFill>
        <p:spPr bwMode="auto">
          <a:xfrm>
            <a:off x="4975224" y="109880"/>
            <a:ext cx="4184650" cy="663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2"/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33" y="6140783"/>
            <a:ext cx="1020767" cy="6080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TextBox 20"/>
          <p:cNvSpPr txBox="1"/>
          <p:nvPr/>
        </p:nvSpPr>
        <p:spPr>
          <a:xfrm>
            <a:off x="1490666" y="6172200"/>
            <a:ext cx="23193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fb.com/angeles.sti.edu</a:t>
            </a:r>
            <a:endParaRPr lang="en-US" sz="1400" b="1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</a:rPr>
              <a:t>(045) 625-7667</a:t>
            </a:r>
            <a:endParaRPr lang="en-PH" sz="1400" b="1" dirty="0">
              <a:solidFill>
                <a:schemeClr val="bg1"/>
              </a:solidFill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5758810" y="6140783"/>
            <a:ext cx="3397885" cy="583565"/>
            <a:chOff x="2425333" y="65995"/>
            <a:chExt cx="3518263" cy="583565"/>
          </a:xfrm>
        </p:grpSpPr>
        <p:sp>
          <p:nvSpPr>
            <p:cNvPr id="11" name="TextBox 5"/>
            <p:cNvSpPr txBox="1">
              <a:spLocks noChangeArrowheads="1"/>
            </p:cNvSpPr>
            <p:nvPr/>
          </p:nvSpPr>
          <p:spPr bwMode="auto">
            <a:xfrm>
              <a:off x="2425333" y="65995"/>
              <a:ext cx="3518263" cy="5835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MADE</a:t>
              </a:r>
              <a:r>
                <a:rPr lang="en-US" altLang="en-US" sz="12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</a:t>
              </a: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 </a:t>
              </a:r>
              <a:r>
                <a:rPr lang="en-US" altLang="en-US" sz="12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</a:t>
              </a: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MORE</a:t>
              </a:r>
              <a:endParaRPr lang="en-US" altLang="en-US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</p:txBody>
        </p:sp>
        <p:sp>
          <p:nvSpPr>
            <p:cNvPr id="12" name="TextBox 5"/>
            <p:cNvSpPr txBox="1">
              <a:spLocks noChangeArrowheads="1"/>
            </p:cNvSpPr>
            <p:nvPr/>
          </p:nvSpPr>
          <p:spPr bwMode="auto">
            <a:xfrm>
              <a:off x="3931476" y="96267"/>
              <a:ext cx="504825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sz="14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TO</a:t>
              </a:r>
              <a:endParaRPr lang="en-US" altLang="en-US" sz="1400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sz="14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BE</a:t>
              </a:r>
              <a:endParaRPr lang="en-US" altLang="en-US" sz="1400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421005" y="1270635"/>
            <a:ext cx="8348345" cy="12052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Forms</a:t>
            </a:r>
            <a:endParaRPr lang="en-US" sz="3600" b="1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914400" lvl="1" indent="-457200">
              <a:lnSpc>
                <a:spcPct val="130000"/>
              </a:lnSpc>
              <a:buFont typeface="Wingdings" panose="05000000000000000000" charset="0"/>
              <a:buChar char="Ø"/>
            </a:pP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Choice Control Part 2</a:t>
            </a:r>
            <a:endParaRPr lang="en-US" sz="28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Rectangles 8"/>
          <p:cNvSpPr/>
          <p:nvPr/>
        </p:nvSpPr>
        <p:spPr>
          <a:xfrm>
            <a:off x="1447800" y="2604770"/>
            <a:ext cx="6388100" cy="2971800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4" name="Picture 3" descr="Screenshot (68)"/>
          <p:cNvPicPr>
            <a:picLocks noChangeAspect="1"/>
          </p:cNvPicPr>
          <p:nvPr/>
        </p:nvPicPr>
        <p:blipFill>
          <a:blip r:embed="rId5"/>
          <a:srcRect l="16096" t="36676" r="17081" b="30194"/>
          <a:stretch>
            <a:fillRect/>
          </a:stretch>
        </p:blipFill>
        <p:spPr>
          <a:xfrm>
            <a:off x="1490980" y="2838450"/>
            <a:ext cx="6315075" cy="25050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" y="6019800"/>
            <a:ext cx="9143999" cy="838199"/>
          </a:xfrm>
          <a:prstGeom prst="rect">
            <a:avLst/>
          </a:prstGeom>
        </p:spPr>
      </p:pic>
      <p:grpSp>
        <p:nvGrpSpPr>
          <p:cNvPr id="22" name="Group 21"/>
          <p:cNvGrpSpPr/>
          <p:nvPr/>
        </p:nvGrpSpPr>
        <p:grpSpPr>
          <a:xfrm>
            <a:off x="0" y="-5815"/>
            <a:ext cx="9159875" cy="1174750"/>
            <a:chOff x="0" y="-5815"/>
            <a:chExt cx="9159875" cy="117475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-5815"/>
              <a:ext cx="5676900" cy="117475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5676900" y="-5815"/>
              <a:ext cx="3482975" cy="1174750"/>
            </a:xfrm>
            <a:prstGeom prst="rect">
              <a:avLst/>
            </a:prstGeom>
          </p:spPr>
        </p:pic>
      </p:grpSp>
      <p:pic>
        <p:nvPicPr>
          <p:cNvPr id="2054" name="Picture 6" descr="A close up of a logo&#10;&#10;Description automatically generated"/>
          <p:cNvPicPr>
            <a:picLocks noChangeAspect="1" noChangeArrowheads="1"/>
          </p:cNvPicPr>
          <p:nvPr/>
        </p:nvPicPr>
        <p:blipFill>
          <a:blip r:embed="rId3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813"/>
          <a:stretch>
            <a:fillRect/>
          </a:stretch>
        </p:blipFill>
        <p:spPr bwMode="auto">
          <a:xfrm>
            <a:off x="4975224" y="109880"/>
            <a:ext cx="4184650" cy="663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2"/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33" y="6140783"/>
            <a:ext cx="1020767" cy="6080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TextBox 20"/>
          <p:cNvSpPr txBox="1"/>
          <p:nvPr/>
        </p:nvSpPr>
        <p:spPr>
          <a:xfrm>
            <a:off x="1490666" y="6172200"/>
            <a:ext cx="23193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fb.com/angeles.sti.edu</a:t>
            </a:r>
            <a:endParaRPr lang="en-US" sz="1400" b="1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</a:rPr>
              <a:t>(045) 625-7667</a:t>
            </a:r>
            <a:endParaRPr lang="en-PH" sz="1400" b="1" dirty="0">
              <a:solidFill>
                <a:schemeClr val="bg1"/>
              </a:solidFill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5758810" y="6140783"/>
            <a:ext cx="3397885" cy="583565"/>
            <a:chOff x="2425333" y="65995"/>
            <a:chExt cx="3518263" cy="583565"/>
          </a:xfrm>
        </p:grpSpPr>
        <p:sp>
          <p:nvSpPr>
            <p:cNvPr id="11" name="TextBox 5"/>
            <p:cNvSpPr txBox="1">
              <a:spLocks noChangeArrowheads="1"/>
            </p:cNvSpPr>
            <p:nvPr/>
          </p:nvSpPr>
          <p:spPr bwMode="auto">
            <a:xfrm>
              <a:off x="2425333" y="65995"/>
              <a:ext cx="3518263" cy="5835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MADE</a:t>
              </a:r>
              <a:r>
                <a:rPr lang="en-US" altLang="en-US" sz="12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</a:t>
              </a: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 </a:t>
              </a:r>
              <a:r>
                <a:rPr lang="en-US" altLang="en-US" sz="12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</a:t>
              </a: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MORE</a:t>
              </a:r>
              <a:endParaRPr lang="en-US" altLang="en-US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</p:txBody>
        </p:sp>
        <p:sp>
          <p:nvSpPr>
            <p:cNvPr id="12" name="TextBox 5"/>
            <p:cNvSpPr txBox="1">
              <a:spLocks noChangeArrowheads="1"/>
            </p:cNvSpPr>
            <p:nvPr/>
          </p:nvSpPr>
          <p:spPr bwMode="auto">
            <a:xfrm>
              <a:off x="3931476" y="96267"/>
              <a:ext cx="504825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sz="14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TO</a:t>
              </a:r>
              <a:endParaRPr lang="en-US" altLang="en-US" sz="1400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sz="14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BE</a:t>
              </a:r>
              <a:endParaRPr lang="en-US" altLang="en-US" sz="1400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421005" y="1270635"/>
            <a:ext cx="8348345" cy="12052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Forms</a:t>
            </a:r>
            <a:endParaRPr lang="en-US" sz="3600" b="1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914400" lvl="1" indent="-457200">
              <a:lnSpc>
                <a:spcPct val="130000"/>
              </a:lnSpc>
              <a:buFont typeface="Wingdings" panose="05000000000000000000" charset="0"/>
              <a:buChar char="Ø"/>
            </a:pP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Button Control </a:t>
            </a:r>
            <a:endParaRPr lang="en-US" sz="28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Rectangles 8"/>
          <p:cNvSpPr/>
          <p:nvPr/>
        </p:nvSpPr>
        <p:spPr>
          <a:xfrm>
            <a:off x="1214120" y="2604770"/>
            <a:ext cx="6859270" cy="2971800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2" name="Picture 1" descr="Screenshot (69)"/>
          <p:cNvPicPr>
            <a:picLocks noChangeAspect="1"/>
          </p:cNvPicPr>
          <p:nvPr/>
        </p:nvPicPr>
        <p:blipFill>
          <a:blip r:embed="rId5"/>
          <a:srcRect l="10104" t="36269" r="10652" b="30880"/>
          <a:stretch>
            <a:fillRect/>
          </a:stretch>
        </p:blipFill>
        <p:spPr>
          <a:xfrm>
            <a:off x="1247140" y="2964180"/>
            <a:ext cx="6793230" cy="22529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" y="6019800"/>
            <a:ext cx="9143999" cy="838199"/>
          </a:xfrm>
          <a:prstGeom prst="rect">
            <a:avLst/>
          </a:prstGeom>
        </p:spPr>
      </p:pic>
      <p:grpSp>
        <p:nvGrpSpPr>
          <p:cNvPr id="22" name="Group 21"/>
          <p:cNvGrpSpPr/>
          <p:nvPr/>
        </p:nvGrpSpPr>
        <p:grpSpPr>
          <a:xfrm>
            <a:off x="0" y="-5815"/>
            <a:ext cx="9159875" cy="1174750"/>
            <a:chOff x="0" y="-5815"/>
            <a:chExt cx="9159875" cy="117475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-5815"/>
              <a:ext cx="5676900" cy="117475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5676900" y="-5815"/>
              <a:ext cx="3482975" cy="1174750"/>
            </a:xfrm>
            <a:prstGeom prst="rect">
              <a:avLst/>
            </a:prstGeom>
          </p:spPr>
        </p:pic>
      </p:grpSp>
      <p:pic>
        <p:nvPicPr>
          <p:cNvPr id="2054" name="Picture 6" descr="A close up of a logo&#10;&#10;Description automatically generated"/>
          <p:cNvPicPr>
            <a:picLocks noChangeAspect="1" noChangeArrowheads="1"/>
          </p:cNvPicPr>
          <p:nvPr/>
        </p:nvPicPr>
        <p:blipFill>
          <a:blip r:embed="rId3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813"/>
          <a:stretch>
            <a:fillRect/>
          </a:stretch>
        </p:blipFill>
        <p:spPr bwMode="auto">
          <a:xfrm>
            <a:off x="4975224" y="109880"/>
            <a:ext cx="4184650" cy="663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2"/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33" y="6140783"/>
            <a:ext cx="1020767" cy="6080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TextBox 20"/>
          <p:cNvSpPr txBox="1"/>
          <p:nvPr/>
        </p:nvSpPr>
        <p:spPr>
          <a:xfrm>
            <a:off x="1490666" y="6172200"/>
            <a:ext cx="23193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fb.com/angeles.sti.edu</a:t>
            </a:r>
            <a:endParaRPr lang="en-US" sz="1400" b="1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</a:rPr>
              <a:t>(045) 625-7667</a:t>
            </a:r>
            <a:endParaRPr lang="en-PH" sz="1400" b="1" dirty="0">
              <a:solidFill>
                <a:schemeClr val="bg1"/>
              </a:solidFill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5758810" y="6140783"/>
            <a:ext cx="3397885" cy="583565"/>
            <a:chOff x="2425333" y="65995"/>
            <a:chExt cx="3518263" cy="583565"/>
          </a:xfrm>
        </p:grpSpPr>
        <p:sp>
          <p:nvSpPr>
            <p:cNvPr id="11" name="TextBox 5"/>
            <p:cNvSpPr txBox="1">
              <a:spLocks noChangeArrowheads="1"/>
            </p:cNvSpPr>
            <p:nvPr/>
          </p:nvSpPr>
          <p:spPr bwMode="auto">
            <a:xfrm>
              <a:off x="2425333" y="65995"/>
              <a:ext cx="3518263" cy="5835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MADE</a:t>
              </a:r>
              <a:r>
                <a:rPr lang="en-US" altLang="en-US" sz="12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</a:t>
              </a: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 </a:t>
              </a:r>
              <a:r>
                <a:rPr lang="en-US" altLang="en-US" sz="12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</a:t>
              </a: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MORE</a:t>
              </a:r>
              <a:endParaRPr lang="en-US" altLang="en-US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</p:txBody>
        </p:sp>
        <p:sp>
          <p:nvSpPr>
            <p:cNvPr id="12" name="TextBox 5"/>
            <p:cNvSpPr txBox="1">
              <a:spLocks noChangeArrowheads="1"/>
            </p:cNvSpPr>
            <p:nvPr/>
          </p:nvSpPr>
          <p:spPr bwMode="auto">
            <a:xfrm>
              <a:off x="3931476" y="96267"/>
              <a:ext cx="504825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sz="14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TO</a:t>
              </a:r>
              <a:endParaRPr lang="en-US" altLang="en-US" sz="1400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sz="14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BE</a:t>
              </a:r>
              <a:endParaRPr lang="en-US" altLang="en-US" sz="1400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421005" y="1270635"/>
            <a:ext cx="8348345" cy="12052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Forms</a:t>
            </a:r>
            <a:endParaRPr lang="en-US" sz="3600" b="1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914400" lvl="1" indent="-457200">
              <a:lnSpc>
                <a:spcPct val="130000"/>
              </a:lnSpc>
              <a:buFont typeface="Wingdings" panose="05000000000000000000" charset="0"/>
              <a:buChar char="Ø"/>
            </a:pP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Date and Time Control </a:t>
            </a:r>
            <a:endParaRPr lang="en-US" sz="28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Rectangles 8"/>
          <p:cNvSpPr/>
          <p:nvPr/>
        </p:nvSpPr>
        <p:spPr>
          <a:xfrm>
            <a:off x="2583180" y="2577465"/>
            <a:ext cx="4350385" cy="3170555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4" name="Picture 3" descr="Screenshot (70)"/>
          <p:cNvPicPr>
            <a:picLocks noChangeAspect="1"/>
          </p:cNvPicPr>
          <p:nvPr/>
        </p:nvPicPr>
        <p:blipFill>
          <a:blip r:embed="rId5"/>
          <a:srcRect l="28541" t="34185" r="28415" b="26574"/>
          <a:stretch>
            <a:fillRect/>
          </a:stretch>
        </p:blipFill>
        <p:spPr>
          <a:xfrm>
            <a:off x="2715895" y="2672715"/>
            <a:ext cx="4085590" cy="29800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6019800"/>
            <a:ext cx="9143999" cy="838199"/>
          </a:xfrm>
          <a:prstGeom prst="rect">
            <a:avLst/>
          </a:prstGeom>
        </p:spPr>
      </p:pic>
      <p:grpSp>
        <p:nvGrpSpPr>
          <p:cNvPr id="22" name="Group 21"/>
          <p:cNvGrpSpPr/>
          <p:nvPr/>
        </p:nvGrpSpPr>
        <p:grpSpPr>
          <a:xfrm>
            <a:off x="0" y="-5815"/>
            <a:ext cx="9159875" cy="1174750"/>
            <a:chOff x="0" y="-5815"/>
            <a:chExt cx="9159875" cy="117475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-5815"/>
              <a:ext cx="5676900" cy="117475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5676900" y="-5815"/>
              <a:ext cx="3482975" cy="1174750"/>
            </a:xfrm>
            <a:prstGeom prst="rect">
              <a:avLst/>
            </a:prstGeom>
          </p:spPr>
        </p:pic>
      </p:grpSp>
      <p:pic>
        <p:nvPicPr>
          <p:cNvPr id="2054" name="Picture 6" descr="A close up of a logo&#10;&#10;Description automatically generated"/>
          <p:cNvPicPr>
            <a:picLocks noChangeAspect="1" noChangeArrowheads="1"/>
          </p:cNvPicPr>
          <p:nvPr/>
        </p:nvPicPr>
        <p:blipFill>
          <a:blip r:embed="rId3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813"/>
          <a:stretch>
            <a:fillRect/>
          </a:stretch>
        </p:blipFill>
        <p:spPr bwMode="auto">
          <a:xfrm>
            <a:off x="4959349" y="109880"/>
            <a:ext cx="4184650" cy="663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2"/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33" y="6140783"/>
            <a:ext cx="1020767" cy="6080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TextBox 20"/>
          <p:cNvSpPr txBox="1"/>
          <p:nvPr/>
        </p:nvSpPr>
        <p:spPr>
          <a:xfrm>
            <a:off x="1490666" y="6172200"/>
            <a:ext cx="23193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fb.com/angeles.sti.edu</a:t>
            </a:r>
            <a:endParaRPr lang="en-US" sz="1400" b="1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</a:rPr>
              <a:t>(045) 625-7667</a:t>
            </a:r>
            <a:endParaRPr lang="en-PH" sz="1400" b="1" dirty="0">
              <a:solidFill>
                <a:schemeClr val="bg1"/>
              </a:solidFill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5758810" y="6140783"/>
            <a:ext cx="3397885" cy="583565"/>
            <a:chOff x="2425333" y="65995"/>
            <a:chExt cx="3518263" cy="583565"/>
          </a:xfrm>
        </p:grpSpPr>
        <p:sp>
          <p:nvSpPr>
            <p:cNvPr id="11" name="TextBox 5"/>
            <p:cNvSpPr txBox="1">
              <a:spLocks noChangeArrowheads="1"/>
            </p:cNvSpPr>
            <p:nvPr/>
          </p:nvSpPr>
          <p:spPr bwMode="auto">
            <a:xfrm>
              <a:off x="2425333" y="65995"/>
              <a:ext cx="3518263" cy="5835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MADE</a:t>
              </a:r>
              <a:r>
                <a:rPr lang="en-US" altLang="en-US" sz="12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</a:t>
              </a: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 </a:t>
              </a:r>
              <a:r>
                <a:rPr lang="en-US" altLang="en-US" sz="12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</a:t>
              </a: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MORE</a:t>
              </a:r>
              <a:endParaRPr lang="en-US" altLang="en-US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</p:txBody>
        </p:sp>
        <p:sp>
          <p:nvSpPr>
            <p:cNvPr id="12" name="TextBox 5"/>
            <p:cNvSpPr txBox="1">
              <a:spLocks noChangeArrowheads="1"/>
            </p:cNvSpPr>
            <p:nvPr/>
          </p:nvSpPr>
          <p:spPr bwMode="auto">
            <a:xfrm>
              <a:off x="3931476" y="96267"/>
              <a:ext cx="504825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sz="14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TO</a:t>
              </a:r>
              <a:endParaRPr lang="en-US" altLang="en-US" sz="1400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sz="14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BE</a:t>
              </a:r>
              <a:endParaRPr lang="en-US" altLang="en-US" sz="1400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421005" y="1270635"/>
            <a:ext cx="83483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Multimedia and Graphics</a:t>
            </a:r>
            <a:endParaRPr lang="en-US" sz="2400" i="1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3" name="TextBox 15"/>
          <p:cNvSpPr txBox="1"/>
          <p:nvPr/>
        </p:nvSpPr>
        <p:spPr>
          <a:xfrm>
            <a:off x="699770" y="1981200"/>
            <a:ext cx="7776845" cy="18764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buFont typeface="Wingdings" panose="05000000000000000000" charset="0"/>
              <a:buChar char="Ø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Multimedia and Graphics</a:t>
            </a:r>
            <a:endParaRPr lang="en-US" sz="32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914400" lvl="1" indent="-457200">
              <a:buFont typeface="Wingdings" panose="05000000000000000000" charset="0"/>
              <a:buChar char="Ø"/>
            </a:pP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Video</a:t>
            </a:r>
            <a:endParaRPr lang="en-US" sz="28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914400" lvl="1" indent="-457200">
              <a:buFont typeface="Wingdings" panose="05000000000000000000" charset="0"/>
              <a:buChar char="Ø"/>
            </a:pP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Audio</a:t>
            </a:r>
            <a:endParaRPr lang="en-US" sz="28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914400" lvl="1" indent="-457200">
              <a:buFont typeface="Wingdings" panose="05000000000000000000" charset="0"/>
              <a:buChar char="Ø"/>
            </a:pP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Canvas</a:t>
            </a:r>
            <a:endParaRPr lang="en-US" sz="28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2" name="Picture 1" descr="Screenshot (71)"/>
          <p:cNvPicPr>
            <a:picLocks noChangeAspect="1"/>
          </p:cNvPicPr>
          <p:nvPr/>
        </p:nvPicPr>
        <p:blipFill>
          <a:blip r:embed="rId5"/>
          <a:srcRect l="46985" t="40991" r="34637" b="35324"/>
          <a:stretch>
            <a:fillRect/>
          </a:stretch>
        </p:blipFill>
        <p:spPr>
          <a:xfrm>
            <a:off x="6324600" y="1752600"/>
            <a:ext cx="1575435" cy="1624330"/>
          </a:xfrm>
          <a:prstGeom prst="rect">
            <a:avLst/>
          </a:prstGeom>
        </p:spPr>
      </p:pic>
      <p:pic>
        <p:nvPicPr>
          <p:cNvPr id="4" name="Picture 3" descr="Screenshot (71)"/>
          <p:cNvPicPr>
            <a:picLocks noChangeAspect="1"/>
          </p:cNvPicPr>
          <p:nvPr/>
        </p:nvPicPr>
        <p:blipFill>
          <a:blip r:embed="rId5"/>
          <a:srcRect l="72985" t="19602" r="5415" b="61019"/>
          <a:stretch>
            <a:fillRect/>
          </a:stretch>
        </p:blipFill>
        <p:spPr>
          <a:xfrm>
            <a:off x="6248400" y="3960495"/>
            <a:ext cx="1851660" cy="13290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6019800"/>
            <a:ext cx="9143999" cy="838199"/>
          </a:xfrm>
          <a:prstGeom prst="rect">
            <a:avLst/>
          </a:prstGeom>
        </p:spPr>
      </p:pic>
      <p:grpSp>
        <p:nvGrpSpPr>
          <p:cNvPr id="22" name="Group 21"/>
          <p:cNvGrpSpPr/>
          <p:nvPr/>
        </p:nvGrpSpPr>
        <p:grpSpPr>
          <a:xfrm>
            <a:off x="0" y="-5815"/>
            <a:ext cx="9159875" cy="1174750"/>
            <a:chOff x="0" y="-5815"/>
            <a:chExt cx="9159875" cy="117475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-5815"/>
              <a:ext cx="5676900" cy="117475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5676900" y="-5815"/>
              <a:ext cx="3482975" cy="1174750"/>
            </a:xfrm>
            <a:prstGeom prst="rect">
              <a:avLst/>
            </a:prstGeom>
          </p:spPr>
        </p:pic>
      </p:grpSp>
      <p:pic>
        <p:nvPicPr>
          <p:cNvPr id="2054" name="Picture 6" descr="A close up of a logo&#10;&#10;Description automatically generated"/>
          <p:cNvPicPr>
            <a:picLocks noChangeAspect="1" noChangeArrowheads="1"/>
          </p:cNvPicPr>
          <p:nvPr/>
        </p:nvPicPr>
        <p:blipFill>
          <a:blip r:embed="rId3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813"/>
          <a:stretch>
            <a:fillRect/>
          </a:stretch>
        </p:blipFill>
        <p:spPr bwMode="auto">
          <a:xfrm>
            <a:off x="4959349" y="109880"/>
            <a:ext cx="4184650" cy="663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2"/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33" y="6140783"/>
            <a:ext cx="1020767" cy="6080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TextBox 20"/>
          <p:cNvSpPr txBox="1"/>
          <p:nvPr/>
        </p:nvSpPr>
        <p:spPr>
          <a:xfrm>
            <a:off x="1490666" y="6172200"/>
            <a:ext cx="23193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fb.com/angeles.sti.edu</a:t>
            </a:r>
            <a:endParaRPr lang="en-US" sz="1400" b="1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</a:rPr>
              <a:t>(045) 625-7667</a:t>
            </a:r>
            <a:endParaRPr lang="en-PH" sz="1400" b="1" dirty="0">
              <a:solidFill>
                <a:schemeClr val="bg1"/>
              </a:solidFill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5758810" y="6140783"/>
            <a:ext cx="3397885" cy="583565"/>
            <a:chOff x="2425333" y="65995"/>
            <a:chExt cx="3518263" cy="583565"/>
          </a:xfrm>
        </p:grpSpPr>
        <p:sp>
          <p:nvSpPr>
            <p:cNvPr id="11" name="TextBox 5"/>
            <p:cNvSpPr txBox="1">
              <a:spLocks noChangeArrowheads="1"/>
            </p:cNvSpPr>
            <p:nvPr/>
          </p:nvSpPr>
          <p:spPr bwMode="auto">
            <a:xfrm>
              <a:off x="2425333" y="65995"/>
              <a:ext cx="3518263" cy="5835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MADE</a:t>
              </a:r>
              <a:r>
                <a:rPr lang="en-US" altLang="en-US" sz="12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</a:t>
              </a: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 </a:t>
              </a:r>
              <a:r>
                <a:rPr lang="en-US" altLang="en-US" sz="12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</a:t>
              </a: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MORE</a:t>
              </a:r>
              <a:endParaRPr lang="en-US" altLang="en-US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</p:txBody>
        </p:sp>
        <p:sp>
          <p:nvSpPr>
            <p:cNvPr id="12" name="TextBox 5"/>
            <p:cNvSpPr txBox="1">
              <a:spLocks noChangeArrowheads="1"/>
            </p:cNvSpPr>
            <p:nvPr/>
          </p:nvSpPr>
          <p:spPr bwMode="auto">
            <a:xfrm>
              <a:off x="3931476" y="96267"/>
              <a:ext cx="504825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sz="14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TO</a:t>
              </a:r>
              <a:endParaRPr lang="en-US" altLang="en-US" sz="1400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sz="14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BE</a:t>
              </a:r>
              <a:endParaRPr lang="en-US" altLang="en-US" sz="1400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421005" y="1270635"/>
            <a:ext cx="83483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Multimedia and Graphics</a:t>
            </a:r>
            <a:endParaRPr lang="en-US" sz="2400" i="1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3" name="TextBox 15"/>
          <p:cNvSpPr txBox="1"/>
          <p:nvPr/>
        </p:nvSpPr>
        <p:spPr>
          <a:xfrm>
            <a:off x="699770" y="1981200"/>
            <a:ext cx="777684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buFont typeface="Wingdings" panose="05000000000000000000" charset="0"/>
              <a:buChar char="Ø"/>
            </a:pPr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Video</a:t>
            </a:r>
            <a:endParaRPr lang="en-US" sz="32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914400" lvl="1" indent="-457200">
              <a:buFont typeface="Wingdings" panose="05000000000000000000" charset="0"/>
              <a:buChar char="Ø"/>
            </a:pP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File formats</a:t>
            </a:r>
            <a:endParaRPr lang="en-US" sz="28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914400" lvl="1" indent="-457200">
              <a:buFont typeface="Wingdings" panose="05000000000000000000" charset="0"/>
              <a:buChar char="Ø"/>
            </a:pP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mp4</a:t>
            </a:r>
            <a:endParaRPr lang="en-US" sz="28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914400" lvl="1" indent="-457200">
              <a:buFont typeface="Wingdings" panose="05000000000000000000" charset="0"/>
              <a:buChar char="Ø"/>
            </a:pP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ogg</a:t>
            </a:r>
            <a:endParaRPr lang="en-US" sz="28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914400" lvl="1" indent="-457200">
              <a:buFont typeface="Wingdings" panose="05000000000000000000" charset="0"/>
              <a:buChar char="Ø"/>
            </a:pP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webm</a:t>
            </a:r>
            <a:endParaRPr lang="en-US" sz="28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7" name="Picture 6" descr="Screenshot (72)"/>
          <p:cNvPicPr>
            <a:picLocks noChangeAspect="1"/>
          </p:cNvPicPr>
          <p:nvPr/>
        </p:nvPicPr>
        <p:blipFill>
          <a:blip r:embed="rId5"/>
          <a:srcRect l="20770" t="39602" r="10859" b="44074"/>
          <a:stretch>
            <a:fillRect/>
          </a:stretch>
        </p:blipFill>
        <p:spPr>
          <a:xfrm>
            <a:off x="1734820" y="4420235"/>
            <a:ext cx="5861050" cy="1119505"/>
          </a:xfrm>
          <a:prstGeom prst="rect">
            <a:avLst/>
          </a:prstGeom>
        </p:spPr>
      </p:pic>
      <p:sp>
        <p:nvSpPr>
          <p:cNvPr id="9" name="Rectangles 8"/>
          <p:cNvSpPr/>
          <p:nvPr/>
        </p:nvSpPr>
        <p:spPr>
          <a:xfrm>
            <a:off x="1629410" y="4420235"/>
            <a:ext cx="6071870" cy="1207770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6019800"/>
            <a:ext cx="9143999" cy="838199"/>
          </a:xfrm>
          <a:prstGeom prst="rect">
            <a:avLst/>
          </a:prstGeom>
        </p:spPr>
      </p:pic>
      <p:grpSp>
        <p:nvGrpSpPr>
          <p:cNvPr id="22" name="Group 21"/>
          <p:cNvGrpSpPr/>
          <p:nvPr/>
        </p:nvGrpSpPr>
        <p:grpSpPr>
          <a:xfrm>
            <a:off x="0" y="-5815"/>
            <a:ext cx="9159875" cy="1174750"/>
            <a:chOff x="0" y="-5815"/>
            <a:chExt cx="9159875" cy="117475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-5815"/>
              <a:ext cx="5676900" cy="117475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5676900" y="-5815"/>
              <a:ext cx="3482975" cy="1174750"/>
            </a:xfrm>
            <a:prstGeom prst="rect">
              <a:avLst/>
            </a:prstGeom>
          </p:spPr>
        </p:pic>
      </p:grpSp>
      <p:pic>
        <p:nvPicPr>
          <p:cNvPr id="2054" name="Picture 6" descr="A close up of a logo&#10;&#10;Description automatically generated"/>
          <p:cNvPicPr>
            <a:picLocks noChangeAspect="1" noChangeArrowheads="1"/>
          </p:cNvPicPr>
          <p:nvPr/>
        </p:nvPicPr>
        <p:blipFill>
          <a:blip r:embed="rId3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813"/>
          <a:stretch>
            <a:fillRect/>
          </a:stretch>
        </p:blipFill>
        <p:spPr bwMode="auto">
          <a:xfrm>
            <a:off x="4959349" y="109880"/>
            <a:ext cx="4184650" cy="663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2"/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33" y="6140783"/>
            <a:ext cx="1020767" cy="6080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TextBox 20"/>
          <p:cNvSpPr txBox="1"/>
          <p:nvPr/>
        </p:nvSpPr>
        <p:spPr>
          <a:xfrm>
            <a:off x="1490666" y="6172200"/>
            <a:ext cx="23193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fb.com/angeles.sti.edu</a:t>
            </a:r>
            <a:endParaRPr lang="en-US" sz="1400" b="1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</a:rPr>
              <a:t>(045) 625-7667</a:t>
            </a:r>
            <a:endParaRPr lang="en-PH" sz="1400" b="1" dirty="0">
              <a:solidFill>
                <a:schemeClr val="bg1"/>
              </a:solidFill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5758810" y="6140783"/>
            <a:ext cx="3397885" cy="583565"/>
            <a:chOff x="2425333" y="65995"/>
            <a:chExt cx="3518263" cy="583565"/>
          </a:xfrm>
        </p:grpSpPr>
        <p:sp>
          <p:nvSpPr>
            <p:cNvPr id="11" name="TextBox 5"/>
            <p:cNvSpPr txBox="1">
              <a:spLocks noChangeArrowheads="1"/>
            </p:cNvSpPr>
            <p:nvPr/>
          </p:nvSpPr>
          <p:spPr bwMode="auto">
            <a:xfrm>
              <a:off x="2425333" y="65995"/>
              <a:ext cx="3518263" cy="5835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MADE</a:t>
              </a:r>
              <a:r>
                <a:rPr lang="en-US" altLang="en-US" sz="12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</a:t>
              </a: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 </a:t>
              </a:r>
              <a:r>
                <a:rPr lang="en-US" altLang="en-US" sz="12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</a:t>
              </a: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MORE</a:t>
              </a:r>
              <a:endParaRPr lang="en-US" altLang="en-US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</p:txBody>
        </p:sp>
        <p:sp>
          <p:nvSpPr>
            <p:cNvPr id="12" name="TextBox 5"/>
            <p:cNvSpPr txBox="1">
              <a:spLocks noChangeArrowheads="1"/>
            </p:cNvSpPr>
            <p:nvPr/>
          </p:nvSpPr>
          <p:spPr bwMode="auto">
            <a:xfrm>
              <a:off x="3931476" y="96267"/>
              <a:ext cx="504825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sz="14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TO</a:t>
              </a:r>
              <a:endParaRPr lang="en-US" altLang="en-US" sz="1400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sz="14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BE</a:t>
              </a:r>
              <a:endParaRPr lang="en-US" altLang="en-US" sz="1400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421005" y="1270635"/>
            <a:ext cx="83483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Multimedia and Graphics</a:t>
            </a:r>
            <a:endParaRPr lang="en-US" sz="2400" i="1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3" name="TextBox 15"/>
          <p:cNvSpPr txBox="1"/>
          <p:nvPr/>
        </p:nvSpPr>
        <p:spPr>
          <a:xfrm>
            <a:off x="699770" y="1981200"/>
            <a:ext cx="7776845" cy="18764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buFont typeface="Wingdings" panose="05000000000000000000" charset="0"/>
              <a:buChar char="Ø"/>
            </a:pPr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Audio</a:t>
            </a:r>
            <a:endParaRPr lang="en-US" sz="32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914400" lvl="1" indent="-457200">
              <a:buFont typeface="Wingdings" panose="05000000000000000000" charset="0"/>
              <a:buChar char="Ø"/>
            </a:pP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File formats</a:t>
            </a:r>
            <a:endParaRPr lang="en-US" sz="28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914400" lvl="1" indent="-457200">
              <a:buFont typeface="Wingdings" panose="05000000000000000000" charset="0"/>
              <a:buChar char="Ø"/>
            </a:pP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mp3</a:t>
            </a:r>
            <a:endParaRPr lang="en-US" sz="28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914400" lvl="1" indent="-457200">
              <a:buFont typeface="Wingdings" panose="05000000000000000000" charset="0"/>
              <a:buChar char="Ø"/>
            </a:pP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wav</a:t>
            </a:r>
            <a:endParaRPr lang="en-US" sz="28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Rectangles 8"/>
          <p:cNvSpPr/>
          <p:nvPr/>
        </p:nvSpPr>
        <p:spPr>
          <a:xfrm>
            <a:off x="2314575" y="4114800"/>
            <a:ext cx="4787265" cy="1207770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2" name="Picture 1" descr="Screenshot (73)"/>
          <p:cNvPicPr>
            <a:picLocks noChangeAspect="1"/>
          </p:cNvPicPr>
          <p:nvPr/>
        </p:nvPicPr>
        <p:blipFill>
          <a:blip r:embed="rId5"/>
          <a:srcRect l="25874" t="40852" r="21185" b="45463"/>
          <a:stretch>
            <a:fillRect/>
          </a:stretch>
        </p:blipFill>
        <p:spPr>
          <a:xfrm>
            <a:off x="2371090" y="4235450"/>
            <a:ext cx="4674870" cy="9671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" y="6019800"/>
            <a:ext cx="9143999" cy="838199"/>
          </a:xfrm>
          <a:prstGeom prst="rect">
            <a:avLst/>
          </a:prstGeom>
        </p:spPr>
      </p:pic>
      <p:grpSp>
        <p:nvGrpSpPr>
          <p:cNvPr id="22" name="Group 21"/>
          <p:cNvGrpSpPr/>
          <p:nvPr/>
        </p:nvGrpSpPr>
        <p:grpSpPr>
          <a:xfrm>
            <a:off x="0" y="-5815"/>
            <a:ext cx="9159875" cy="1174750"/>
            <a:chOff x="0" y="-5815"/>
            <a:chExt cx="9159875" cy="117475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-5815"/>
              <a:ext cx="5676900" cy="117475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5676900" y="-5815"/>
              <a:ext cx="3482975" cy="1174750"/>
            </a:xfrm>
            <a:prstGeom prst="rect">
              <a:avLst/>
            </a:prstGeom>
          </p:spPr>
        </p:pic>
      </p:grpSp>
      <p:pic>
        <p:nvPicPr>
          <p:cNvPr id="2054" name="Picture 6" descr="A close up of a logo&#10;&#10;Description automatically generated"/>
          <p:cNvPicPr>
            <a:picLocks noChangeAspect="1" noChangeArrowheads="1"/>
          </p:cNvPicPr>
          <p:nvPr/>
        </p:nvPicPr>
        <p:blipFill>
          <a:blip r:embed="rId3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813"/>
          <a:stretch>
            <a:fillRect/>
          </a:stretch>
        </p:blipFill>
        <p:spPr bwMode="auto">
          <a:xfrm>
            <a:off x="4975224" y="109880"/>
            <a:ext cx="4184650" cy="663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2"/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33" y="6140783"/>
            <a:ext cx="1020767" cy="6080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TextBox 20"/>
          <p:cNvSpPr txBox="1"/>
          <p:nvPr/>
        </p:nvSpPr>
        <p:spPr>
          <a:xfrm>
            <a:off x="1490666" y="6172200"/>
            <a:ext cx="23193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fb.com/angeles.sti.edu</a:t>
            </a:r>
            <a:endParaRPr lang="en-US" sz="1400" b="1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</a:rPr>
              <a:t>(045) 625-7667</a:t>
            </a:r>
            <a:endParaRPr lang="en-PH" sz="1400" b="1" dirty="0">
              <a:solidFill>
                <a:schemeClr val="bg1"/>
              </a:solidFill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5758810" y="6140783"/>
            <a:ext cx="3397885" cy="583565"/>
            <a:chOff x="2425333" y="65995"/>
            <a:chExt cx="3518263" cy="583565"/>
          </a:xfrm>
        </p:grpSpPr>
        <p:sp>
          <p:nvSpPr>
            <p:cNvPr id="11" name="TextBox 5"/>
            <p:cNvSpPr txBox="1">
              <a:spLocks noChangeArrowheads="1"/>
            </p:cNvSpPr>
            <p:nvPr/>
          </p:nvSpPr>
          <p:spPr bwMode="auto">
            <a:xfrm>
              <a:off x="2425333" y="65995"/>
              <a:ext cx="3518263" cy="5835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MADE</a:t>
              </a:r>
              <a:r>
                <a:rPr lang="en-US" altLang="en-US" sz="12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</a:t>
              </a: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 </a:t>
              </a:r>
              <a:r>
                <a:rPr lang="en-US" altLang="en-US" sz="12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</a:t>
              </a: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MORE</a:t>
              </a:r>
              <a:endParaRPr lang="en-US" altLang="en-US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</p:txBody>
        </p:sp>
        <p:sp>
          <p:nvSpPr>
            <p:cNvPr id="12" name="TextBox 5"/>
            <p:cNvSpPr txBox="1">
              <a:spLocks noChangeArrowheads="1"/>
            </p:cNvSpPr>
            <p:nvPr/>
          </p:nvSpPr>
          <p:spPr bwMode="auto">
            <a:xfrm>
              <a:off x="3931476" y="96267"/>
              <a:ext cx="504825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sz="14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TO</a:t>
              </a:r>
              <a:endParaRPr lang="en-US" altLang="en-US" sz="1400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sz="14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BE</a:t>
              </a:r>
              <a:endParaRPr lang="en-US" altLang="en-US" sz="1400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</p:txBody>
        </p:sp>
      </p:grpSp>
      <p:sp>
        <p:nvSpPr>
          <p:cNvPr id="9" name="Rectangles 8"/>
          <p:cNvSpPr/>
          <p:nvPr/>
        </p:nvSpPr>
        <p:spPr>
          <a:xfrm>
            <a:off x="1214120" y="2872740"/>
            <a:ext cx="6859270" cy="3032125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3" name="TextBox 15"/>
          <p:cNvSpPr txBox="1"/>
          <p:nvPr/>
        </p:nvSpPr>
        <p:spPr>
          <a:xfrm>
            <a:off x="699770" y="1981200"/>
            <a:ext cx="7776845" cy="8915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buFont typeface="Wingdings" panose="05000000000000000000" charset="0"/>
              <a:buChar char="Ø"/>
            </a:pPr>
            <a:r>
              <a:rPr lang="en-US" sz="28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Canvas</a:t>
            </a:r>
            <a:endParaRPr lang="en-US" sz="28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914400" lvl="1" indent="-457200">
              <a:buFont typeface="Wingdings" panose="05000000000000000000" charset="0"/>
              <a:buChar char="Ø"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HTML</a:t>
            </a:r>
            <a:endParaRPr lang="en-US" sz="24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4" name="Picture 3" descr="Screenshot (74)"/>
          <p:cNvPicPr>
            <a:picLocks noChangeAspect="1"/>
          </p:cNvPicPr>
          <p:nvPr/>
        </p:nvPicPr>
        <p:blipFill>
          <a:blip r:embed="rId5"/>
          <a:srcRect l="17874" t="30713" r="4637" b="24491"/>
          <a:stretch>
            <a:fillRect/>
          </a:stretch>
        </p:blipFill>
        <p:spPr>
          <a:xfrm>
            <a:off x="1480185" y="2926080"/>
            <a:ext cx="6326505" cy="2926080"/>
          </a:xfrm>
          <a:prstGeom prst="rect">
            <a:avLst/>
          </a:prstGeom>
        </p:spPr>
      </p:pic>
      <p:sp>
        <p:nvSpPr>
          <p:cNvPr id="7" name="TextBox 15"/>
          <p:cNvSpPr txBox="1"/>
          <p:nvPr/>
        </p:nvSpPr>
        <p:spPr>
          <a:xfrm>
            <a:off x="421005" y="1270635"/>
            <a:ext cx="83483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Multimedia and Graphics</a:t>
            </a:r>
            <a:endParaRPr lang="en-US" sz="2400" i="1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" y="6019800"/>
            <a:ext cx="9143999" cy="838199"/>
          </a:xfrm>
          <a:prstGeom prst="rect">
            <a:avLst/>
          </a:prstGeom>
        </p:spPr>
      </p:pic>
      <p:grpSp>
        <p:nvGrpSpPr>
          <p:cNvPr id="22" name="Group 21"/>
          <p:cNvGrpSpPr/>
          <p:nvPr/>
        </p:nvGrpSpPr>
        <p:grpSpPr>
          <a:xfrm>
            <a:off x="0" y="-5815"/>
            <a:ext cx="9159875" cy="1174750"/>
            <a:chOff x="0" y="-5815"/>
            <a:chExt cx="9159875" cy="117475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-5815"/>
              <a:ext cx="5676900" cy="117475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5676900" y="-5815"/>
              <a:ext cx="3482975" cy="1174750"/>
            </a:xfrm>
            <a:prstGeom prst="rect">
              <a:avLst/>
            </a:prstGeom>
          </p:spPr>
        </p:pic>
      </p:grpSp>
      <p:pic>
        <p:nvPicPr>
          <p:cNvPr id="2054" name="Picture 6" descr="A close up of a logo&#10;&#10;Description automatically generated"/>
          <p:cNvPicPr>
            <a:picLocks noChangeAspect="1" noChangeArrowheads="1"/>
          </p:cNvPicPr>
          <p:nvPr/>
        </p:nvPicPr>
        <p:blipFill>
          <a:blip r:embed="rId3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813"/>
          <a:stretch>
            <a:fillRect/>
          </a:stretch>
        </p:blipFill>
        <p:spPr bwMode="auto">
          <a:xfrm>
            <a:off x="4975224" y="109880"/>
            <a:ext cx="4184650" cy="663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2"/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33" y="6140783"/>
            <a:ext cx="1020767" cy="6080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TextBox 20"/>
          <p:cNvSpPr txBox="1"/>
          <p:nvPr/>
        </p:nvSpPr>
        <p:spPr>
          <a:xfrm>
            <a:off x="1490666" y="6172200"/>
            <a:ext cx="23193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fb.com/angeles.sti.edu</a:t>
            </a:r>
            <a:endParaRPr lang="en-US" sz="1400" b="1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</a:rPr>
              <a:t>(045) 625-7667</a:t>
            </a:r>
            <a:endParaRPr lang="en-PH" sz="1400" b="1" dirty="0">
              <a:solidFill>
                <a:schemeClr val="bg1"/>
              </a:solidFill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5758810" y="6140783"/>
            <a:ext cx="3397885" cy="583565"/>
            <a:chOff x="2425333" y="65995"/>
            <a:chExt cx="3518263" cy="583565"/>
          </a:xfrm>
        </p:grpSpPr>
        <p:sp>
          <p:nvSpPr>
            <p:cNvPr id="11" name="TextBox 5"/>
            <p:cNvSpPr txBox="1">
              <a:spLocks noChangeArrowheads="1"/>
            </p:cNvSpPr>
            <p:nvPr/>
          </p:nvSpPr>
          <p:spPr bwMode="auto">
            <a:xfrm>
              <a:off x="2425333" y="65995"/>
              <a:ext cx="3518263" cy="5835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MADE</a:t>
              </a:r>
              <a:r>
                <a:rPr lang="en-US" altLang="en-US" sz="12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</a:t>
              </a: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 </a:t>
              </a:r>
              <a:r>
                <a:rPr lang="en-US" altLang="en-US" sz="12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</a:t>
              </a: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MORE</a:t>
              </a:r>
              <a:endParaRPr lang="en-US" altLang="en-US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</p:txBody>
        </p:sp>
        <p:sp>
          <p:nvSpPr>
            <p:cNvPr id="12" name="TextBox 5"/>
            <p:cNvSpPr txBox="1">
              <a:spLocks noChangeArrowheads="1"/>
            </p:cNvSpPr>
            <p:nvPr/>
          </p:nvSpPr>
          <p:spPr bwMode="auto">
            <a:xfrm>
              <a:off x="3931476" y="96267"/>
              <a:ext cx="504825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sz="14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TO</a:t>
              </a:r>
              <a:endParaRPr lang="en-US" altLang="en-US" sz="1400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sz="14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BE</a:t>
              </a:r>
              <a:endParaRPr lang="en-US" altLang="en-US" sz="1400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</p:txBody>
        </p:sp>
      </p:grpSp>
      <p:sp>
        <p:nvSpPr>
          <p:cNvPr id="9" name="Rectangles 8"/>
          <p:cNvSpPr/>
          <p:nvPr/>
        </p:nvSpPr>
        <p:spPr>
          <a:xfrm>
            <a:off x="3733800" y="1955800"/>
            <a:ext cx="4356100" cy="3884930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3" name="TextBox 15"/>
          <p:cNvSpPr txBox="1"/>
          <p:nvPr/>
        </p:nvSpPr>
        <p:spPr>
          <a:xfrm>
            <a:off x="699770" y="1981200"/>
            <a:ext cx="7776845" cy="8915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buFont typeface="Wingdings" panose="05000000000000000000" charset="0"/>
              <a:buChar char="Ø"/>
            </a:pPr>
            <a:r>
              <a:rPr lang="en-US" sz="28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Canvas</a:t>
            </a:r>
            <a:endParaRPr lang="en-US" sz="28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914400" lvl="1" indent="-457200">
              <a:buFont typeface="Wingdings" panose="05000000000000000000" charset="0"/>
              <a:buChar char="Ø"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Script Part l</a:t>
            </a:r>
            <a:endParaRPr lang="en-US" sz="24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" name="TextBox 15"/>
          <p:cNvSpPr txBox="1"/>
          <p:nvPr/>
        </p:nvSpPr>
        <p:spPr>
          <a:xfrm>
            <a:off x="421005" y="1270635"/>
            <a:ext cx="83483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Multimedia and Graphics</a:t>
            </a:r>
            <a:endParaRPr lang="en-US" sz="2400" i="1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7" name="Picture 6" descr="Screenshot (75)"/>
          <p:cNvPicPr>
            <a:picLocks noChangeAspect="1"/>
          </p:cNvPicPr>
          <p:nvPr/>
        </p:nvPicPr>
        <p:blipFill>
          <a:blip r:embed="rId5"/>
          <a:srcRect l="42881" t="18769" r="4637" b="23694"/>
          <a:stretch>
            <a:fillRect/>
          </a:stretch>
        </p:blipFill>
        <p:spPr>
          <a:xfrm>
            <a:off x="3775710" y="2017395"/>
            <a:ext cx="4271645" cy="3746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" y="6019800"/>
            <a:ext cx="9143999" cy="838199"/>
          </a:xfrm>
          <a:prstGeom prst="rect">
            <a:avLst/>
          </a:prstGeom>
        </p:spPr>
      </p:pic>
      <p:grpSp>
        <p:nvGrpSpPr>
          <p:cNvPr id="22" name="Group 21"/>
          <p:cNvGrpSpPr/>
          <p:nvPr/>
        </p:nvGrpSpPr>
        <p:grpSpPr>
          <a:xfrm>
            <a:off x="0" y="-5815"/>
            <a:ext cx="9159875" cy="1174750"/>
            <a:chOff x="0" y="-5815"/>
            <a:chExt cx="9159875" cy="117475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-5815"/>
              <a:ext cx="5676900" cy="117475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5676900" y="-5815"/>
              <a:ext cx="3482975" cy="1174750"/>
            </a:xfrm>
            <a:prstGeom prst="rect">
              <a:avLst/>
            </a:prstGeom>
          </p:spPr>
        </p:pic>
      </p:grpSp>
      <p:pic>
        <p:nvPicPr>
          <p:cNvPr id="2054" name="Picture 6" descr="A close up of a logo&#10;&#10;Description automatically generated"/>
          <p:cNvPicPr>
            <a:picLocks noChangeAspect="1" noChangeArrowheads="1"/>
          </p:cNvPicPr>
          <p:nvPr/>
        </p:nvPicPr>
        <p:blipFill>
          <a:blip r:embed="rId3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813"/>
          <a:stretch>
            <a:fillRect/>
          </a:stretch>
        </p:blipFill>
        <p:spPr bwMode="auto">
          <a:xfrm>
            <a:off x="4975224" y="109880"/>
            <a:ext cx="4184650" cy="663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2"/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33" y="6140783"/>
            <a:ext cx="1020767" cy="6080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TextBox 20"/>
          <p:cNvSpPr txBox="1"/>
          <p:nvPr/>
        </p:nvSpPr>
        <p:spPr>
          <a:xfrm>
            <a:off x="1490666" y="6172200"/>
            <a:ext cx="23193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fb.com/angeles.sti.edu</a:t>
            </a:r>
            <a:endParaRPr lang="en-US" sz="1400" b="1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</a:rPr>
              <a:t>(045) 625-7667</a:t>
            </a:r>
            <a:endParaRPr lang="en-PH" sz="1400" b="1" dirty="0">
              <a:solidFill>
                <a:schemeClr val="bg1"/>
              </a:solidFill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5758810" y="6140783"/>
            <a:ext cx="3397885" cy="583565"/>
            <a:chOff x="2425333" y="65995"/>
            <a:chExt cx="3518263" cy="583565"/>
          </a:xfrm>
        </p:grpSpPr>
        <p:sp>
          <p:nvSpPr>
            <p:cNvPr id="11" name="TextBox 5"/>
            <p:cNvSpPr txBox="1">
              <a:spLocks noChangeArrowheads="1"/>
            </p:cNvSpPr>
            <p:nvPr/>
          </p:nvSpPr>
          <p:spPr bwMode="auto">
            <a:xfrm>
              <a:off x="2425333" y="65995"/>
              <a:ext cx="3518263" cy="5835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MADE</a:t>
              </a:r>
              <a:r>
                <a:rPr lang="en-US" altLang="en-US" sz="12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</a:t>
              </a: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 </a:t>
              </a:r>
              <a:r>
                <a:rPr lang="en-US" altLang="en-US" sz="12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</a:t>
              </a: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MORE</a:t>
              </a:r>
              <a:endParaRPr lang="en-US" altLang="en-US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</p:txBody>
        </p:sp>
        <p:sp>
          <p:nvSpPr>
            <p:cNvPr id="12" name="TextBox 5"/>
            <p:cNvSpPr txBox="1">
              <a:spLocks noChangeArrowheads="1"/>
            </p:cNvSpPr>
            <p:nvPr/>
          </p:nvSpPr>
          <p:spPr bwMode="auto">
            <a:xfrm>
              <a:off x="3931476" y="96267"/>
              <a:ext cx="504825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sz="14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TO</a:t>
              </a:r>
              <a:endParaRPr lang="en-US" altLang="en-US" sz="1400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sz="14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BE</a:t>
              </a:r>
              <a:endParaRPr lang="en-US" altLang="en-US" sz="1400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</p:txBody>
        </p:sp>
      </p:grpSp>
      <p:sp>
        <p:nvSpPr>
          <p:cNvPr id="9" name="Rectangles 8"/>
          <p:cNvSpPr/>
          <p:nvPr/>
        </p:nvSpPr>
        <p:spPr>
          <a:xfrm>
            <a:off x="1676400" y="2903855"/>
            <a:ext cx="5899150" cy="2870200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3" name="TextBox 15"/>
          <p:cNvSpPr txBox="1"/>
          <p:nvPr/>
        </p:nvSpPr>
        <p:spPr>
          <a:xfrm>
            <a:off x="699770" y="1981200"/>
            <a:ext cx="7776845" cy="8915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buFont typeface="Wingdings" panose="05000000000000000000" charset="0"/>
              <a:buChar char="Ø"/>
            </a:pPr>
            <a:r>
              <a:rPr lang="en-US" sz="28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Canvas</a:t>
            </a:r>
            <a:endParaRPr lang="en-US" sz="28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914400" lvl="1" indent="-457200">
              <a:buFont typeface="Wingdings" panose="05000000000000000000" charset="0"/>
              <a:buChar char="Ø"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Script Part ll</a:t>
            </a:r>
            <a:endParaRPr lang="en-US" sz="24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" name="TextBox 15"/>
          <p:cNvSpPr txBox="1"/>
          <p:nvPr/>
        </p:nvSpPr>
        <p:spPr>
          <a:xfrm>
            <a:off x="421005" y="1270635"/>
            <a:ext cx="83483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Multimedia and Graphics</a:t>
            </a:r>
            <a:endParaRPr lang="en-US" sz="2400" i="1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4" name="Picture 3" descr="Screenshot (76)"/>
          <p:cNvPicPr>
            <a:picLocks noChangeAspect="1"/>
          </p:cNvPicPr>
          <p:nvPr/>
        </p:nvPicPr>
        <p:blipFill>
          <a:blip r:embed="rId5"/>
          <a:srcRect l="27770" t="33343" r="9081" b="28935"/>
          <a:stretch>
            <a:fillRect/>
          </a:stretch>
        </p:blipFill>
        <p:spPr>
          <a:xfrm>
            <a:off x="1720850" y="2957195"/>
            <a:ext cx="5810250" cy="27768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6019800"/>
            <a:ext cx="9143999" cy="838199"/>
          </a:xfrm>
          <a:prstGeom prst="rect">
            <a:avLst/>
          </a:prstGeom>
        </p:spPr>
      </p:pic>
      <p:grpSp>
        <p:nvGrpSpPr>
          <p:cNvPr id="22" name="Group 21"/>
          <p:cNvGrpSpPr/>
          <p:nvPr/>
        </p:nvGrpSpPr>
        <p:grpSpPr>
          <a:xfrm>
            <a:off x="0" y="-5815"/>
            <a:ext cx="9159875" cy="1174750"/>
            <a:chOff x="0" y="-5815"/>
            <a:chExt cx="9159875" cy="117475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-5815"/>
              <a:ext cx="5676900" cy="117475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5676900" y="-5815"/>
              <a:ext cx="3482975" cy="1174750"/>
            </a:xfrm>
            <a:prstGeom prst="rect">
              <a:avLst/>
            </a:prstGeom>
          </p:spPr>
        </p:pic>
      </p:grpSp>
      <p:pic>
        <p:nvPicPr>
          <p:cNvPr id="2054" name="Picture 6" descr="A close up of a logo&#10;&#10;Description automatically generated"/>
          <p:cNvPicPr>
            <a:picLocks noChangeAspect="1" noChangeArrowheads="1"/>
          </p:cNvPicPr>
          <p:nvPr/>
        </p:nvPicPr>
        <p:blipFill>
          <a:blip r:embed="rId3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813"/>
          <a:stretch>
            <a:fillRect/>
          </a:stretch>
        </p:blipFill>
        <p:spPr bwMode="auto">
          <a:xfrm>
            <a:off x="4959349" y="109880"/>
            <a:ext cx="4184650" cy="663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2"/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33" y="6140783"/>
            <a:ext cx="1020767" cy="6080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TextBox 20"/>
          <p:cNvSpPr txBox="1"/>
          <p:nvPr/>
        </p:nvSpPr>
        <p:spPr>
          <a:xfrm>
            <a:off x="1490666" y="6172200"/>
            <a:ext cx="23193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fb.com/angeles.sti.edu</a:t>
            </a:r>
            <a:endParaRPr lang="en-US" sz="1400" b="1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</a:rPr>
              <a:t>(045) 625-7667</a:t>
            </a:r>
            <a:endParaRPr lang="en-PH" sz="1400" b="1" dirty="0">
              <a:solidFill>
                <a:schemeClr val="bg1"/>
              </a:solidFill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5758810" y="6140783"/>
            <a:ext cx="3397885" cy="583565"/>
            <a:chOff x="2425333" y="65995"/>
            <a:chExt cx="3518263" cy="583565"/>
          </a:xfrm>
        </p:grpSpPr>
        <p:sp>
          <p:nvSpPr>
            <p:cNvPr id="11" name="TextBox 5"/>
            <p:cNvSpPr txBox="1">
              <a:spLocks noChangeArrowheads="1"/>
            </p:cNvSpPr>
            <p:nvPr/>
          </p:nvSpPr>
          <p:spPr bwMode="auto">
            <a:xfrm>
              <a:off x="2425333" y="65995"/>
              <a:ext cx="3518263" cy="5835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MADE</a:t>
              </a:r>
              <a:r>
                <a:rPr lang="en-US" altLang="en-US" sz="12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</a:t>
              </a: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 </a:t>
              </a:r>
              <a:r>
                <a:rPr lang="en-US" altLang="en-US" sz="12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</a:t>
              </a: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MORE</a:t>
              </a:r>
              <a:endParaRPr lang="en-US" altLang="en-US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</p:txBody>
        </p:sp>
        <p:sp>
          <p:nvSpPr>
            <p:cNvPr id="12" name="TextBox 5"/>
            <p:cNvSpPr txBox="1">
              <a:spLocks noChangeArrowheads="1"/>
            </p:cNvSpPr>
            <p:nvPr/>
          </p:nvSpPr>
          <p:spPr bwMode="auto">
            <a:xfrm>
              <a:off x="3931476" y="96267"/>
              <a:ext cx="504825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sz="14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TO</a:t>
              </a:r>
              <a:endParaRPr lang="en-US" altLang="en-US" sz="1400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sz="14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BE</a:t>
              </a:r>
              <a:endParaRPr lang="en-US" altLang="en-US" sz="1400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421005" y="1270635"/>
            <a:ext cx="83483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Elements and Attributes</a:t>
            </a:r>
            <a:endParaRPr lang="en-US" sz="2400" i="1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graphicFrame>
        <p:nvGraphicFramePr>
          <p:cNvPr id="2" name="Table 1"/>
          <p:cNvGraphicFramePr/>
          <p:nvPr/>
        </p:nvGraphicFramePr>
        <p:xfrm>
          <a:off x="1447800" y="2017395"/>
          <a:ext cx="6400165" cy="2667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99765"/>
                <a:gridCol w="3199765"/>
              </a:tblGrid>
              <a:tr h="381000">
                <a:tc gridSpan="2">
                  <a:txBody>
                    <a:bodyPr/>
                    <a:p>
                      <a:pPr>
                        <a:buNone/>
                      </a:pPr>
                      <a:r>
                        <a:rPr lang="en-US" sz="2800">
                          <a:latin typeface="Cambria" panose="02040503050406030204" pitchFamily="18" charset="0"/>
                          <a:cs typeface="Cambria" panose="02040503050406030204" pitchFamily="18" charset="0"/>
                        </a:rPr>
                        <a:t>Common HTML Elements</a:t>
                      </a:r>
                      <a:endParaRPr lang="en-US" sz="2800">
                        <a:latin typeface="Cambria" panose="02040503050406030204" pitchFamily="18" charset="0"/>
                        <a:cs typeface="Cambria" panose="02040503050406030204" pitchFamily="18" charset="0"/>
                      </a:endParaRPr>
                    </a:p>
                  </a:txBody>
                  <a:tcPr/>
                </a:tc>
                <a:tc hMerge="1">
                  <a:tcPr/>
                </a:tc>
              </a:tr>
              <a:tr h="381000">
                <a:tc>
                  <a:txBody>
                    <a:bodyPr/>
                    <a:p>
                      <a:pPr marL="457200" indent="-457200" algn="l">
                        <a:buFont typeface="Wingdings" panose="05000000000000000000" charset="0"/>
                        <a:buChar char="Ø"/>
                      </a:pPr>
                      <a:r>
                        <a:rPr lang="en-US" sz="2800">
                          <a:latin typeface="Cambria" panose="02040503050406030204" pitchFamily="18" charset="0"/>
                          <a:cs typeface="Cambria" panose="02040503050406030204" pitchFamily="18" charset="0"/>
                        </a:rPr>
                        <a:t>Heading</a:t>
                      </a:r>
                      <a:endParaRPr lang="en-US" sz="2800">
                        <a:latin typeface="Cambria" panose="02040503050406030204" pitchFamily="18" charset="0"/>
                        <a:cs typeface="Cambria" panose="0204050305040603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marL="457200" indent="-457200" algn="l">
                        <a:buFont typeface="Wingdings" panose="05000000000000000000" charset="0"/>
                        <a:buChar char="Ø"/>
                      </a:pPr>
                      <a:r>
                        <a:rPr lang="en-US" sz="2800">
                          <a:latin typeface="Cambria" panose="02040503050406030204" pitchFamily="18" charset="0"/>
                          <a:cs typeface="Cambria" panose="02040503050406030204" pitchFamily="18" charset="0"/>
                        </a:rPr>
                        <a:t>Span</a:t>
                      </a:r>
                      <a:endParaRPr lang="en-US" sz="2800">
                        <a:latin typeface="Cambria" panose="02040503050406030204" pitchFamily="18" charset="0"/>
                        <a:cs typeface="Cambria" panose="02040503050406030204" pitchFamily="18" charset="0"/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 marL="457200" indent="-457200" algn="l">
                        <a:buFont typeface="Wingdings" panose="05000000000000000000" charset="0"/>
                        <a:buChar char="Ø"/>
                      </a:pPr>
                      <a:r>
                        <a:rPr lang="en-US" sz="2800">
                          <a:latin typeface="Cambria" panose="02040503050406030204" pitchFamily="18" charset="0"/>
                          <a:cs typeface="Cambria" panose="02040503050406030204" pitchFamily="18" charset="0"/>
                        </a:rPr>
                        <a:t>Paragraph</a:t>
                      </a:r>
                      <a:endParaRPr lang="en-US" sz="2800">
                        <a:latin typeface="Cambria" panose="02040503050406030204" pitchFamily="18" charset="0"/>
                        <a:cs typeface="Cambria" panose="0204050305040603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marL="457200" indent="-457200" algn="l">
                        <a:buFont typeface="Wingdings" panose="05000000000000000000" charset="0"/>
                        <a:buChar char="Ø"/>
                      </a:pPr>
                      <a:r>
                        <a:rPr lang="en-US" sz="2800">
                          <a:latin typeface="Cambria" panose="02040503050406030204" pitchFamily="18" charset="0"/>
                          <a:cs typeface="Cambria" panose="02040503050406030204" pitchFamily="18" charset="0"/>
                        </a:rPr>
                        <a:t>Navigation</a:t>
                      </a:r>
                      <a:endParaRPr lang="en-US" sz="2800">
                        <a:latin typeface="Cambria" panose="02040503050406030204" pitchFamily="18" charset="0"/>
                        <a:cs typeface="Cambria" panose="02040503050406030204" pitchFamily="18" charset="0"/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 marL="457200" indent="-457200" algn="l">
                        <a:buFont typeface="Wingdings" panose="05000000000000000000" charset="0"/>
                        <a:buChar char="Ø"/>
                      </a:pPr>
                      <a:r>
                        <a:rPr lang="en-US" sz="2800">
                          <a:latin typeface="Cambria" panose="02040503050406030204" pitchFamily="18" charset="0"/>
                          <a:cs typeface="Cambria" panose="02040503050406030204" pitchFamily="18" charset="0"/>
                        </a:rPr>
                        <a:t>Links</a:t>
                      </a:r>
                      <a:endParaRPr lang="en-US" sz="2800">
                        <a:latin typeface="Cambria" panose="02040503050406030204" pitchFamily="18" charset="0"/>
                        <a:cs typeface="Cambria" panose="0204050305040603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marL="457200" indent="-457200" algn="l">
                        <a:buFont typeface="Wingdings" panose="05000000000000000000" charset="0"/>
                        <a:buChar char="Ø"/>
                      </a:pPr>
                      <a:r>
                        <a:rPr lang="en-US" sz="2800">
                          <a:latin typeface="Cambria" panose="02040503050406030204" pitchFamily="18" charset="0"/>
                          <a:cs typeface="Cambria" panose="02040503050406030204" pitchFamily="18" charset="0"/>
                        </a:rPr>
                        <a:t>Forms</a:t>
                      </a:r>
                      <a:endParaRPr lang="en-US" sz="2800">
                        <a:latin typeface="Cambria" panose="02040503050406030204" pitchFamily="18" charset="0"/>
                        <a:cs typeface="Cambria" panose="02040503050406030204" pitchFamily="18" charset="0"/>
                      </a:endParaRPr>
                    </a:p>
                  </a:txBody>
                  <a:tcPr/>
                </a:tc>
              </a:tr>
              <a:tr h="518160">
                <a:tc>
                  <a:txBody>
                    <a:bodyPr/>
                    <a:p>
                      <a:pPr marL="457200" indent="-457200" algn="l">
                        <a:buFont typeface="Wingdings" panose="05000000000000000000" charset="0"/>
                        <a:buChar char="Ø"/>
                      </a:pPr>
                      <a:r>
                        <a:rPr lang="en-US" sz="2800">
                          <a:latin typeface="Cambria" panose="02040503050406030204" pitchFamily="18" charset="0"/>
                          <a:cs typeface="Cambria" panose="02040503050406030204" pitchFamily="18" charset="0"/>
                        </a:rPr>
                        <a:t>Image</a:t>
                      </a:r>
                      <a:endParaRPr lang="en-US" sz="2800">
                        <a:latin typeface="Cambria" panose="02040503050406030204" pitchFamily="18" charset="0"/>
                        <a:cs typeface="Cambria" panose="0204050305040603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marL="457200" indent="-457200" algn="l">
                        <a:buFont typeface="Wingdings" panose="05000000000000000000" charset="0"/>
                        <a:buChar char="Ø"/>
                      </a:pPr>
                      <a:endParaRPr lang="en-US" sz="2800">
                        <a:latin typeface="Cambria" panose="02040503050406030204" pitchFamily="18" charset="0"/>
                        <a:cs typeface="Cambria" panose="02040503050406030204" pitchFamily="18" charset="0"/>
                      </a:endParaRPr>
                    </a:p>
                  </a:txBody>
                  <a:tcPr/>
                </a:tc>
              </a:tr>
              <a:tr h="457200">
                <a:tc>
                  <a:txBody>
                    <a:bodyPr/>
                    <a:p>
                      <a:pPr marL="457200" indent="-457200" algn="l">
                        <a:buFont typeface="Wingdings" panose="05000000000000000000" charset="0"/>
                        <a:buChar char="Ø"/>
                      </a:pPr>
                      <a:r>
                        <a:rPr lang="en-US" sz="2800">
                          <a:latin typeface="Cambria" panose="02040503050406030204" pitchFamily="18" charset="0"/>
                          <a:cs typeface="Cambria" panose="02040503050406030204" pitchFamily="18" charset="0"/>
                        </a:rPr>
                        <a:t>List</a:t>
                      </a:r>
                      <a:endParaRPr lang="en-US" sz="2800">
                        <a:latin typeface="Cambria" panose="02040503050406030204" pitchFamily="18" charset="0"/>
                        <a:cs typeface="Cambria" panose="0204050305040603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marL="457200" indent="-457200" algn="l">
                        <a:buFont typeface="Wingdings" panose="05000000000000000000" charset="0"/>
                        <a:buChar char="Ø"/>
                      </a:pPr>
                      <a:endParaRPr lang="en-US" sz="2800">
                        <a:latin typeface="Cambria" panose="02040503050406030204" pitchFamily="18" charset="0"/>
                        <a:cs typeface="Cambria" panose="02040503050406030204" pitchFamily="18" charset="0"/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 marL="457200" indent="-457200" algn="l">
                        <a:buFont typeface="Wingdings" panose="05000000000000000000" charset="0"/>
                        <a:buChar char="Ø"/>
                      </a:pPr>
                      <a:r>
                        <a:rPr lang="en-US" sz="2800">
                          <a:latin typeface="Cambria" panose="02040503050406030204" pitchFamily="18" charset="0"/>
                          <a:cs typeface="Cambria" panose="02040503050406030204" pitchFamily="18" charset="0"/>
                        </a:rPr>
                        <a:t>Division</a:t>
                      </a:r>
                      <a:endParaRPr lang="en-US" sz="2800">
                        <a:latin typeface="Cambria" panose="02040503050406030204" pitchFamily="18" charset="0"/>
                        <a:cs typeface="Cambria" panose="0204050305040603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marL="457200" indent="-457200" algn="l">
                        <a:buFont typeface="Wingdings" panose="05000000000000000000" charset="0"/>
                        <a:buChar char="Ø"/>
                      </a:pPr>
                      <a:endParaRPr lang="en-US" sz="2800">
                        <a:latin typeface="Cambria" panose="02040503050406030204" pitchFamily="18" charset="0"/>
                        <a:cs typeface="Cambria" panose="02040503050406030204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" y="6019800"/>
            <a:ext cx="9143999" cy="838199"/>
          </a:xfrm>
          <a:prstGeom prst="rect">
            <a:avLst/>
          </a:prstGeom>
        </p:spPr>
      </p:pic>
      <p:grpSp>
        <p:nvGrpSpPr>
          <p:cNvPr id="22" name="Group 21"/>
          <p:cNvGrpSpPr/>
          <p:nvPr/>
        </p:nvGrpSpPr>
        <p:grpSpPr>
          <a:xfrm>
            <a:off x="0" y="-5815"/>
            <a:ext cx="9159875" cy="1174750"/>
            <a:chOff x="0" y="-5815"/>
            <a:chExt cx="9159875" cy="117475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-5815"/>
              <a:ext cx="5676900" cy="117475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5676900" y="-5815"/>
              <a:ext cx="3482975" cy="1174750"/>
            </a:xfrm>
            <a:prstGeom prst="rect">
              <a:avLst/>
            </a:prstGeom>
          </p:spPr>
        </p:pic>
      </p:grpSp>
      <p:pic>
        <p:nvPicPr>
          <p:cNvPr id="2054" name="Picture 6" descr="A close up of a logo&#10;&#10;Description automatically generated"/>
          <p:cNvPicPr>
            <a:picLocks noChangeAspect="1" noChangeArrowheads="1"/>
          </p:cNvPicPr>
          <p:nvPr/>
        </p:nvPicPr>
        <p:blipFill>
          <a:blip r:embed="rId3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813"/>
          <a:stretch>
            <a:fillRect/>
          </a:stretch>
        </p:blipFill>
        <p:spPr bwMode="auto">
          <a:xfrm>
            <a:off x="4975224" y="109880"/>
            <a:ext cx="4184650" cy="663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2"/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33" y="6140783"/>
            <a:ext cx="1020767" cy="6080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TextBox 20"/>
          <p:cNvSpPr txBox="1"/>
          <p:nvPr/>
        </p:nvSpPr>
        <p:spPr>
          <a:xfrm>
            <a:off x="1490666" y="6172200"/>
            <a:ext cx="23193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fb.com/angeles.sti.edu</a:t>
            </a:r>
            <a:endParaRPr lang="en-US" sz="1400" b="1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</a:rPr>
              <a:t>(045) 625-7667</a:t>
            </a:r>
            <a:endParaRPr lang="en-PH" sz="1400" b="1" dirty="0">
              <a:solidFill>
                <a:schemeClr val="bg1"/>
              </a:solidFill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5758810" y="6140783"/>
            <a:ext cx="3397885" cy="583565"/>
            <a:chOff x="2425333" y="65995"/>
            <a:chExt cx="3518263" cy="583565"/>
          </a:xfrm>
        </p:grpSpPr>
        <p:sp>
          <p:nvSpPr>
            <p:cNvPr id="11" name="TextBox 5"/>
            <p:cNvSpPr txBox="1">
              <a:spLocks noChangeArrowheads="1"/>
            </p:cNvSpPr>
            <p:nvPr/>
          </p:nvSpPr>
          <p:spPr bwMode="auto">
            <a:xfrm>
              <a:off x="2425333" y="65995"/>
              <a:ext cx="3518263" cy="5835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MADE</a:t>
              </a:r>
              <a:r>
                <a:rPr lang="en-US" altLang="en-US" sz="12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</a:t>
              </a: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 </a:t>
              </a:r>
              <a:r>
                <a:rPr lang="en-US" altLang="en-US" sz="12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</a:t>
              </a: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MORE</a:t>
              </a:r>
              <a:endParaRPr lang="en-US" altLang="en-US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</p:txBody>
        </p:sp>
        <p:sp>
          <p:nvSpPr>
            <p:cNvPr id="12" name="TextBox 5"/>
            <p:cNvSpPr txBox="1">
              <a:spLocks noChangeArrowheads="1"/>
            </p:cNvSpPr>
            <p:nvPr/>
          </p:nvSpPr>
          <p:spPr bwMode="auto">
            <a:xfrm>
              <a:off x="3931476" y="96267"/>
              <a:ext cx="504825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sz="14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TO</a:t>
              </a:r>
              <a:endParaRPr lang="en-US" altLang="en-US" sz="1400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sz="14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BE</a:t>
              </a:r>
              <a:endParaRPr lang="en-US" altLang="en-US" sz="1400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</p:txBody>
        </p:sp>
      </p:grpSp>
      <p:sp>
        <p:nvSpPr>
          <p:cNvPr id="9" name="Rectangles 8"/>
          <p:cNvSpPr/>
          <p:nvPr/>
        </p:nvSpPr>
        <p:spPr>
          <a:xfrm>
            <a:off x="2533650" y="2903855"/>
            <a:ext cx="4097655" cy="2870200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3" name="TextBox 15"/>
          <p:cNvSpPr txBox="1"/>
          <p:nvPr/>
        </p:nvSpPr>
        <p:spPr>
          <a:xfrm>
            <a:off x="699770" y="1981200"/>
            <a:ext cx="7776845" cy="8915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buFont typeface="Wingdings" panose="05000000000000000000" charset="0"/>
              <a:buChar char="Ø"/>
            </a:pPr>
            <a:r>
              <a:rPr lang="en-US" sz="28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Canvas</a:t>
            </a:r>
            <a:endParaRPr lang="en-US" sz="28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914400" lvl="1" indent="-457200">
              <a:buFont typeface="Wingdings" panose="05000000000000000000" charset="0"/>
              <a:buChar char="Ø"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Output</a:t>
            </a:r>
            <a:endParaRPr lang="en-US" sz="24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" name="TextBox 15"/>
          <p:cNvSpPr txBox="1"/>
          <p:nvPr/>
        </p:nvSpPr>
        <p:spPr>
          <a:xfrm>
            <a:off x="421005" y="1270635"/>
            <a:ext cx="83483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Multimedia and Graphics</a:t>
            </a:r>
            <a:endParaRPr lang="en-US" sz="2400" i="1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7" name="Picture 6" descr="Screenshot (77)"/>
          <p:cNvPicPr>
            <a:picLocks noChangeAspect="1"/>
          </p:cNvPicPr>
          <p:nvPr/>
        </p:nvPicPr>
        <p:blipFill>
          <a:blip r:embed="rId5"/>
          <a:srcRect l="29096" t="29037" r="23193" b="29491"/>
          <a:stretch>
            <a:fillRect/>
          </a:stretch>
        </p:blipFill>
        <p:spPr>
          <a:xfrm>
            <a:off x="2559050" y="2938145"/>
            <a:ext cx="4025900" cy="27997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6019800"/>
            <a:ext cx="9143999" cy="838199"/>
          </a:xfrm>
          <a:prstGeom prst="rect">
            <a:avLst/>
          </a:prstGeom>
        </p:spPr>
      </p:pic>
      <p:grpSp>
        <p:nvGrpSpPr>
          <p:cNvPr id="22" name="Group 21"/>
          <p:cNvGrpSpPr/>
          <p:nvPr/>
        </p:nvGrpSpPr>
        <p:grpSpPr>
          <a:xfrm>
            <a:off x="0" y="-5815"/>
            <a:ext cx="9159875" cy="1174750"/>
            <a:chOff x="0" y="-5815"/>
            <a:chExt cx="9159875" cy="117475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-5815"/>
              <a:ext cx="5676900" cy="117475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5676900" y="-5815"/>
              <a:ext cx="3482975" cy="1174750"/>
            </a:xfrm>
            <a:prstGeom prst="rect">
              <a:avLst/>
            </a:prstGeom>
          </p:spPr>
        </p:pic>
      </p:grpSp>
      <p:pic>
        <p:nvPicPr>
          <p:cNvPr id="2054" name="Picture 6" descr="A close up of a logo&#10;&#10;Description automatically generated"/>
          <p:cNvPicPr>
            <a:picLocks noChangeAspect="1" noChangeArrowheads="1"/>
          </p:cNvPicPr>
          <p:nvPr/>
        </p:nvPicPr>
        <p:blipFill>
          <a:blip r:embed="rId3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813"/>
          <a:stretch>
            <a:fillRect/>
          </a:stretch>
        </p:blipFill>
        <p:spPr bwMode="auto">
          <a:xfrm>
            <a:off x="4959349" y="109880"/>
            <a:ext cx="4184650" cy="663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2"/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33" y="6140783"/>
            <a:ext cx="1020767" cy="6080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TextBox 20"/>
          <p:cNvSpPr txBox="1"/>
          <p:nvPr/>
        </p:nvSpPr>
        <p:spPr>
          <a:xfrm>
            <a:off x="1490666" y="6172200"/>
            <a:ext cx="23193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fb.com/angeles.sti.edu</a:t>
            </a:r>
            <a:endParaRPr lang="en-US" sz="1400" b="1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</a:rPr>
              <a:t>(045) 625-7667</a:t>
            </a:r>
            <a:endParaRPr lang="en-PH" sz="1400" b="1" dirty="0">
              <a:solidFill>
                <a:schemeClr val="bg1"/>
              </a:solidFill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5758810" y="6140783"/>
            <a:ext cx="3397885" cy="583565"/>
            <a:chOff x="2425333" y="65995"/>
            <a:chExt cx="3518263" cy="583565"/>
          </a:xfrm>
        </p:grpSpPr>
        <p:sp>
          <p:nvSpPr>
            <p:cNvPr id="11" name="TextBox 5"/>
            <p:cNvSpPr txBox="1">
              <a:spLocks noChangeArrowheads="1"/>
            </p:cNvSpPr>
            <p:nvPr/>
          </p:nvSpPr>
          <p:spPr bwMode="auto">
            <a:xfrm>
              <a:off x="2425333" y="65995"/>
              <a:ext cx="3518263" cy="5835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MADE</a:t>
              </a:r>
              <a:r>
                <a:rPr lang="en-US" altLang="en-US" sz="12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</a:t>
              </a: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 </a:t>
              </a:r>
              <a:r>
                <a:rPr lang="en-US" altLang="en-US" sz="12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</a:t>
              </a: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MORE</a:t>
              </a:r>
              <a:endParaRPr lang="en-US" altLang="en-US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</p:txBody>
        </p:sp>
        <p:sp>
          <p:nvSpPr>
            <p:cNvPr id="12" name="TextBox 5"/>
            <p:cNvSpPr txBox="1">
              <a:spLocks noChangeArrowheads="1"/>
            </p:cNvSpPr>
            <p:nvPr/>
          </p:nvSpPr>
          <p:spPr bwMode="auto">
            <a:xfrm>
              <a:off x="3931476" y="96267"/>
              <a:ext cx="504825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sz="14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TO</a:t>
              </a:r>
              <a:endParaRPr lang="en-US" altLang="en-US" sz="1400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sz="14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BE</a:t>
              </a:r>
              <a:endParaRPr lang="en-US" altLang="en-US" sz="1400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421005" y="1270635"/>
            <a:ext cx="8348345" cy="12052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Elements</a:t>
            </a:r>
            <a:endParaRPr lang="en-US" sz="3600" b="1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914400" lvl="1" indent="-457200">
              <a:lnSpc>
                <a:spcPct val="130000"/>
              </a:lnSpc>
              <a:buFont typeface="Wingdings" panose="05000000000000000000" charset="0"/>
              <a:buChar char="Ø"/>
            </a:pP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HTML Headings</a:t>
            </a:r>
            <a:endParaRPr lang="en-US" sz="28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4" name="Picture 3" descr="Screenshot (52)"/>
          <p:cNvPicPr>
            <a:picLocks noChangeAspect="1"/>
          </p:cNvPicPr>
          <p:nvPr/>
        </p:nvPicPr>
        <p:blipFill>
          <a:blip r:embed="rId5"/>
          <a:srcRect l="6385" t="35435" r="62119" b="38750"/>
          <a:stretch>
            <a:fillRect/>
          </a:stretch>
        </p:blipFill>
        <p:spPr>
          <a:xfrm>
            <a:off x="675640" y="3834130"/>
            <a:ext cx="2962275" cy="1943100"/>
          </a:xfrm>
          <a:prstGeom prst="rect">
            <a:avLst/>
          </a:prstGeom>
        </p:spPr>
      </p:pic>
      <p:pic>
        <p:nvPicPr>
          <p:cNvPr id="7" name="Picture 6" descr="Screenshot (52)"/>
          <p:cNvPicPr>
            <a:picLocks noChangeAspect="1"/>
          </p:cNvPicPr>
          <p:nvPr/>
        </p:nvPicPr>
        <p:blipFill>
          <a:blip r:embed="rId5"/>
          <a:srcRect l="42822" t="21111" r="7333" b="35602"/>
          <a:stretch>
            <a:fillRect/>
          </a:stretch>
        </p:blipFill>
        <p:spPr>
          <a:xfrm>
            <a:off x="3880485" y="2577465"/>
            <a:ext cx="4566920" cy="3173730"/>
          </a:xfrm>
          <a:prstGeom prst="rect">
            <a:avLst/>
          </a:prstGeom>
        </p:spPr>
      </p:pic>
      <p:sp>
        <p:nvSpPr>
          <p:cNvPr id="8" name="Rectangles 7"/>
          <p:cNvSpPr/>
          <p:nvPr/>
        </p:nvSpPr>
        <p:spPr>
          <a:xfrm>
            <a:off x="609600" y="3822065"/>
            <a:ext cx="3028315" cy="1955165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9" name="Rectangles 8"/>
          <p:cNvSpPr/>
          <p:nvPr/>
        </p:nvSpPr>
        <p:spPr>
          <a:xfrm>
            <a:off x="3810000" y="2514600"/>
            <a:ext cx="4721225" cy="3262630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6019800"/>
            <a:ext cx="9143999" cy="838199"/>
          </a:xfrm>
          <a:prstGeom prst="rect">
            <a:avLst/>
          </a:prstGeom>
        </p:spPr>
      </p:pic>
      <p:grpSp>
        <p:nvGrpSpPr>
          <p:cNvPr id="22" name="Group 21"/>
          <p:cNvGrpSpPr/>
          <p:nvPr/>
        </p:nvGrpSpPr>
        <p:grpSpPr>
          <a:xfrm>
            <a:off x="0" y="-5815"/>
            <a:ext cx="9159875" cy="1174750"/>
            <a:chOff x="0" y="-5815"/>
            <a:chExt cx="9159875" cy="117475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-5815"/>
              <a:ext cx="5676900" cy="117475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5676900" y="-5815"/>
              <a:ext cx="3482975" cy="1174750"/>
            </a:xfrm>
            <a:prstGeom prst="rect">
              <a:avLst/>
            </a:prstGeom>
          </p:spPr>
        </p:pic>
      </p:grpSp>
      <p:pic>
        <p:nvPicPr>
          <p:cNvPr id="2054" name="Picture 6" descr="A close up of a logo&#10;&#10;Description automatically generated"/>
          <p:cNvPicPr>
            <a:picLocks noChangeAspect="1" noChangeArrowheads="1"/>
          </p:cNvPicPr>
          <p:nvPr/>
        </p:nvPicPr>
        <p:blipFill>
          <a:blip r:embed="rId3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813"/>
          <a:stretch>
            <a:fillRect/>
          </a:stretch>
        </p:blipFill>
        <p:spPr bwMode="auto">
          <a:xfrm>
            <a:off x="4959349" y="109880"/>
            <a:ext cx="4184650" cy="663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2"/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33" y="6140783"/>
            <a:ext cx="1020767" cy="6080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TextBox 20"/>
          <p:cNvSpPr txBox="1"/>
          <p:nvPr/>
        </p:nvSpPr>
        <p:spPr>
          <a:xfrm>
            <a:off x="1490666" y="6172200"/>
            <a:ext cx="23193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fb.com/angeles.sti.edu</a:t>
            </a:r>
            <a:endParaRPr lang="en-US" sz="1400" b="1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</a:rPr>
              <a:t>(045) 625-7667</a:t>
            </a:r>
            <a:endParaRPr lang="en-PH" sz="1400" b="1" dirty="0">
              <a:solidFill>
                <a:schemeClr val="bg1"/>
              </a:solidFill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5758810" y="6140783"/>
            <a:ext cx="3397885" cy="583565"/>
            <a:chOff x="2425333" y="65995"/>
            <a:chExt cx="3518263" cy="583565"/>
          </a:xfrm>
        </p:grpSpPr>
        <p:sp>
          <p:nvSpPr>
            <p:cNvPr id="11" name="TextBox 5"/>
            <p:cNvSpPr txBox="1">
              <a:spLocks noChangeArrowheads="1"/>
            </p:cNvSpPr>
            <p:nvPr/>
          </p:nvSpPr>
          <p:spPr bwMode="auto">
            <a:xfrm>
              <a:off x="2425333" y="65995"/>
              <a:ext cx="3518263" cy="5835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MADE</a:t>
              </a:r>
              <a:r>
                <a:rPr lang="en-US" altLang="en-US" sz="12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</a:t>
              </a: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 </a:t>
              </a:r>
              <a:r>
                <a:rPr lang="en-US" altLang="en-US" sz="12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</a:t>
              </a: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MORE</a:t>
              </a:r>
              <a:endParaRPr lang="en-US" altLang="en-US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</p:txBody>
        </p:sp>
        <p:sp>
          <p:nvSpPr>
            <p:cNvPr id="12" name="TextBox 5"/>
            <p:cNvSpPr txBox="1">
              <a:spLocks noChangeArrowheads="1"/>
            </p:cNvSpPr>
            <p:nvPr/>
          </p:nvSpPr>
          <p:spPr bwMode="auto">
            <a:xfrm>
              <a:off x="3931476" y="96267"/>
              <a:ext cx="504825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sz="14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TO</a:t>
              </a:r>
              <a:endParaRPr lang="en-US" altLang="en-US" sz="1400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sz="14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BE</a:t>
              </a:r>
              <a:endParaRPr lang="en-US" altLang="en-US" sz="1400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421005" y="1270635"/>
            <a:ext cx="8348345" cy="12052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Elements</a:t>
            </a:r>
            <a:endParaRPr lang="en-US" sz="3600" b="1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914400" lvl="1" indent="-457200">
              <a:lnSpc>
                <a:spcPct val="130000"/>
              </a:lnSpc>
              <a:buFont typeface="Wingdings" panose="05000000000000000000" charset="0"/>
              <a:buChar char="Ø"/>
            </a:pP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HTML Paragraph</a:t>
            </a:r>
            <a:endParaRPr lang="en-US" sz="28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8" name="Rectangles 7"/>
          <p:cNvSpPr/>
          <p:nvPr/>
        </p:nvSpPr>
        <p:spPr>
          <a:xfrm>
            <a:off x="635635" y="4037330"/>
            <a:ext cx="3028315" cy="1666875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9" name="Rectangles 8"/>
          <p:cNvSpPr/>
          <p:nvPr/>
        </p:nvSpPr>
        <p:spPr>
          <a:xfrm>
            <a:off x="3810000" y="2577465"/>
            <a:ext cx="4631055" cy="3126740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2" name="Picture 1" descr="Screenshot (53)"/>
          <p:cNvPicPr>
            <a:picLocks noChangeAspect="1"/>
          </p:cNvPicPr>
          <p:nvPr/>
        </p:nvPicPr>
        <p:blipFill>
          <a:blip r:embed="rId5"/>
          <a:srcRect l="5430" t="39880" r="60415" b="39630"/>
          <a:stretch>
            <a:fillRect/>
          </a:stretch>
        </p:blipFill>
        <p:spPr>
          <a:xfrm>
            <a:off x="685800" y="4168140"/>
            <a:ext cx="2927985" cy="1405255"/>
          </a:xfrm>
          <a:prstGeom prst="rect">
            <a:avLst/>
          </a:prstGeom>
        </p:spPr>
      </p:pic>
      <p:pic>
        <p:nvPicPr>
          <p:cNvPr id="13" name="Picture 12" descr="Screenshot (53)"/>
          <p:cNvPicPr>
            <a:picLocks noChangeAspect="1"/>
          </p:cNvPicPr>
          <p:nvPr/>
        </p:nvPicPr>
        <p:blipFill>
          <a:blip r:embed="rId5"/>
          <a:srcRect l="41874" t="27778" r="6304" b="28657"/>
          <a:stretch>
            <a:fillRect/>
          </a:stretch>
        </p:blipFill>
        <p:spPr>
          <a:xfrm>
            <a:off x="3904615" y="2647315"/>
            <a:ext cx="4442460" cy="29876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6019800"/>
            <a:ext cx="9143999" cy="838199"/>
          </a:xfrm>
          <a:prstGeom prst="rect">
            <a:avLst/>
          </a:prstGeom>
        </p:spPr>
      </p:pic>
      <p:grpSp>
        <p:nvGrpSpPr>
          <p:cNvPr id="22" name="Group 21"/>
          <p:cNvGrpSpPr/>
          <p:nvPr/>
        </p:nvGrpSpPr>
        <p:grpSpPr>
          <a:xfrm>
            <a:off x="0" y="-5815"/>
            <a:ext cx="9159875" cy="1174750"/>
            <a:chOff x="0" y="-5815"/>
            <a:chExt cx="9159875" cy="117475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-5815"/>
              <a:ext cx="5676900" cy="117475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5676900" y="-5815"/>
              <a:ext cx="3482975" cy="1174750"/>
            </a:xfrm>
            <a:prstGeom prst="rect">
              <a:avLst/>
            </a:prstGeom>
          </p:spPr>
        </p:pic>
      </p:grpSp>
      <p:pic>
        <p:nvPicPr>
          <p:cNvPr id="2054" name="Picture 6" descr="A close up of a logo&#10;&#10;Description automatically generated"/>
          <p:cNvPicPr>
            <a:picLocks noChangeAspect="1" noChangeArrowheads="1"/>
          </p:cNvPicPr>
          <p:nvPr/>
        </p:nvPicPr>
        <p:blipFill>
          <a:blip r:embed="rId3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813"/>
          <a:stretch>
            <a:fillRect/>
          </a:stretch>
        </p:blipFill>
        <p:spPr bwMode="auto">
          <a:xfrm>
            <a:off x="4975224" y="109880"/>
            <a:ext cx="4184650" cy="663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2"/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33" y="6140783"/>
            <a:ext cx="1020767" cy="6080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TextBox 20"/>
          <p:cNvSpPr txBox="1"/>
          <p:nvPr/>
        </p:nvSpPr>
        <p:spPr>
          <a:xfrm>
            <a:off x="1490666" y="6172200"/>
            <a:ext cx="23193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fb.com/angeles.sti.edu</a:t>
            </a:r>
            <a:endParaRPr lang="en-US" sz="1400" b="1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</a:rPr>
              <a:t>(045) 625-7667</a:t>
            </a:r>
            <a:endParaRPr lang="en-PH" sz="1400" b="1" dirty="0">
              <a:solidFill>
                <a:schemeClr val="bg1"/>
              </a:solidFill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5758810" y="6140783"/>
            <a:ext cx="3397885" cy="583565"/>
            <a:chOff x="2425333" y="65995"/>
            <a:chExt cx="3518263" cy="583565"/>
          </a:xfrm>
        </p:grpSpPr>
        <p:sp>
          <p:nvSpPr>
            <p:cNvPr id="11" name="TextBox 5"/>
            <p:cNvSpPr txBox="1">
              <a:spLocks noChangeArrowheads="1"/>
            </p:cNvSpPr>
            <p:nvPr/>
          </p:nvSpPr>
          <p:spPr bwMode="auto">
            <a:xfrm>
              <a:off x="2425333" y="65995"/>
              <a:ext cx="3518263" cy="5835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MADE</a:t>
              </a:r>
              <a:r>
                <a:rPr lang="en-US" altLang="en-US" sz="12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</a:t>
              </a: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 </a:t>
              </a:r>
              <a:r>
                <a:rPr lang="en-US" altLang="en-US" sz="12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</a:t>
              </a: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MORE</a:t>
              </a:r>
              <a:endParaRPr lang="en-US" altLang="en-US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</p:txBody>
        </p:sp>
        <p:sp>
          <p:nvSpPr>
            <p:cNvPr id="12" name="TextBox 5"/>
            <p:cNvSpPr txBox="1">
              <a:spLocks noChangeArrowheads="1"/>
            </p:cNvSpPr>
            <p:nvPr/>
          </p:nvSpPr>
          <p:spPr bwMode="auto">
            <a:xfrm>
              <a:off x="3931476" y="96267"/>
              <a:ext cx="504825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sz="14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TO</a:t>
              </a:r>
              <a:endParaRPr lang="en-US" altLang="en-US" sz="1400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sz="14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BE</a:t>
              </a:r>
              <a:endParaRPr lang="en-US" altLang="en-US" sz="1400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421005" y="1270635"/>
            <a:ext cx="8348345" cy="12052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Elements</a:t>
            </a:r>
            <a:endParaRPr lang="en-US" sz="3600" b="1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914400" lvl="1" indent="-457200">
              <a:lnSpc>
                <a:spcPct val="130000"/>
              </a:lnSpc>
              <a:buFont typeface="Wingdings" panose="05000000000000000000" charset="0"/>
              <a:buChar char="Ø"/>
            </a:pP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HTML Link</a:t>
            </a:r>
            <a:endParaRPr lang="en-US" sz="28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Rectangles 8"/>
          <p:cNvSpPr/>
          <p:nvPr/>
        </p:nvSpPr>
        <p:spPr>
          <a:xfrm>
            <a:off x="1447800" y="3549015"/>
            <a:ext cx="6388100" cy="2406015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4" name="Picture 3" descr="Screenshot (54)"/>
          <p:cNvPicPr>
            <a:picLocks noChangeAspect="1"/>
          </p:cNvPicPr>
          <p:nvPr/>
        </p:nvPicPr>
        <p:blipFill>
          <a:blip r:embed="rId5"/>
          <a:srcRect l="26763" t="20009" r="20022" b="60602"/>
          <a:stretch>
            <a:fillRect/>
          </a:stretch>
        </p:blipFill>
        <p:spPr>
          <a:xfrm>
            <a:off x="3764915" y="2134870"/>
            <a:ext cx="3984625" cy="1161415"/>
          </a:xfrm>
          <a:prstGeom prst="rect">
            <a:avLst/>
          </a:prstGeom>
        </p:spPr>
      </p:pic>
      <p:pic>
        <p:nvPicPr>
          <p:cNvPr id="7" name="Picture 6" descr="Screenshot (54)"/>
          <p:cNvPicPr>
            <a:picLocks noChangeAspect="1"/>
          </p:cNvPicPr>
          <p:nvPr/>
        </p:nvPicPr>
        <p:blipFill>
          <a:blip r:embed="rId5"/>
          <a:srcRect l="13667" t="39824" r="11304" b="26454"/>
          <a:stretch>
            <a:fillRect/>
          </a:stretch>
        </p:blipFill>
        <p:spPr>
          <a:xfrm>
            <a:off x="1480185" y="3622675"/>
            <a:ext cx="6322695" cy="2259330"/>
          </a:xfrm>
          <a:prstGeom prst="rect">
            <a:avLst/>
          </a:prstGeom>
        </p:spPr>
      </p:pic>
      <p:sp>
        <p:nvSpPr>
          <p:cNvPr id="14" name="Rectangles 13"/>
          <p:cNvSpPr/>
          <p:nvPr/>
        </p:nvSpPr>
        <p:spPr>
          <a:xfrm>
            <a:off x="3677920" y="2057400"/>
            <a:ext cx="4157980" cy="1305560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6019800"/>
            <a:ext cx="9143999" cy="838199"/>
          </a:xfrm>
          <a:prstGeom prst="rect">
            <a:avLst/>
          </a:prstGeom>
        </p:spPr>
      </p:pic>
      <p:grpSp>
        <p:nvGrpSpPr>
          <p:cNvPr id="22" name="Group 21"/>
          <p:cNvGrpSpPr/>
          <p:nvPr/>
        </p:nvGrpSpPr>
        <p:grpSpPr>
          <a:xfrm>
            <a:off x="0" y="-5815"/>
            <a:ext cx="9159875" cy="1174750"/>
            <a:chOff x="0" y="-5815"/>
            <a:chExt cx="9159875" cy="117475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-5815"/>
              <a:ext cx="5676900" cy="117475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5676900" y="-5815"/>
              <a:ext cx="3482975" cy="1174750"/>
            </a:xfrm>
            <a:prstGeom prst="rect">
              <a:avLst/>
            </a:prstGeom>
          </p:spPr>
        </p:pic>
      </p:grpSp>
      <p:pic>
        <p:nvPicPr>
          <p:cNvPr id="2054" name="Picture 6" descr="A close up of a logo&#10;&#10;Description automatically generated"/>
          <p:cNvPicPr>
            <a:picLocks noChangeAspect="1" noChangeArrowheads="1"/>
          </p:cNvPicPr>
          <p:nvPr/>
        </p:nvPicPr>
        <p:blipFill>
          <a:blip r:embed="rId3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813"/>
          <a:stretch>
            <a:fillRect/>
          </a:stretch>
        </p:blipFill>
        <p:spPr bwMode="auto">
          <a:xfrm>
            <a:off x="4975224" y="109880"/>
            <a:ext cx="4184650" cy="663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2"/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33" y="6140783"/>
            <a:ext cx="1020767" cy="6080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TextBox 20"/>
          <p:cNvSpPr txBox="1"/>
          <p:nvPr/>
        </p:nvSpPr>
        <p:spPr>
          <a:xfrm>
            <a:off x="1490666" y="6172200"/>
            <a:ext cx="23193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fb.com/angeles.sti.edu</a:t>
            </a:r>
            <a:endParaRPr lang="en-US" sz="1400" b="1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</a:rPr>
              <a:t>(045) 625-7667</a:t>
            </a:r>
            <a:endParaRPr lang="en-PH" sz="1400" b="1" dirty="0">
              <a:solidFill>
                <a:schemeClr val="bg1"/>
              </a:solidFill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5758810" y="6140783"/>
            <a:ext cx="3397885" cy="583565"/>
            <a:chOff x="2425333" y="65995"/>
            <a:chExt cx="3518263" cy="583565"/>
          </a:xfrm>
        </p:grpSpPr>
        <p:sp>
          <p:nvSpPr>
            <p:cNvPr id="11" name="TextBox 5"/>
            <p:cNvSpPr txBox="1">
              <a:spLocks noChangeArrowheads="1"/>
            </p:cNvSpPr>
            <p:nvPr/>
          </p:nvSpPr>
          <p:spPr bwMode="auto">
            <a:xfrm>
              <a:off x="2425333" y="65995"/>
              <a:ext cx="3518263" cy="5835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MADE</a:t>
              </a:r>
              <a:r>
                <a:rPr lang="en-US" altLang="en-US" sz="12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</a:t>
              </a: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 </a:t>
              </a:r>
              <a:r>
                <a:rPr lang="en-US" altLang="en-US" sz="12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</a:t>
              </a: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MORE</a:t>
              </a:r>
              <a:endParaRPr lang="en-US" altLang="en-US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</p:txBody>
        </p:sp>
        <p:sp>
          <p:nvSpPr>
            <p:cNvPr id="12" name="TextBox 5"/>
            <p:cNvSpPr txBox="1">
              <a:spLocks noChangeArrowheads="1"/>
            </p:cNvSpPr>
            <p:nvPr/>
          </p:nvSpPr>
          <p:spPr bwMode="auto">
            <a:xfrm>
              <a:off x="3931476" y="96267"/>
              <a:ext cx="504825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sz="14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TO</a:t>
              </a:r>
              <a:endParaRPr lang="en-US" altLang="en-US" sz="1400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sz="14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BE</a:t>
              </a:r>
              <a:endParaRPr lang="en-US" altLang="en-US" sz="1400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421005" y="1270635"/>
            <a:ext cx="8348345" cy="12052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Elements</a:t>
            </a:r>
            <a:endParaRPr lang="en-US" sz="3600" b="1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914400" lvl="1" indent="-457200">
              <a:lnSpc>
                <a:spcPct val="130000"/>
              </a:lnSpc>
              <a:buFont typeface="Wingdings" panose="05000000000000000000" charset="0"/>
              <a:buChar char="Ø"/>
            </a:pP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HTML Image</a:t>
            </a:r>
            <a:endParaRPr lang="en-US" sz="28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Rectangles 8"/>
          <p:cNvSpPr/>
          <p:nvPr/>
        </p:nvSpPr>
        <p:spPr>
          <a:xfrm>
            <a:off x="706120" y="3421380"/>
            <a:ext cx="7671435" cy="2413000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4" name="Rectangles 13"/>
          <p:cNvSpPr/>
          <p:nvPr/>
        </p:nvSpPr>
        <p:spPr>
          <a:xfrm>
            <a:off x="706120" y="2515870"/>
            <a:ext cx="7672070" cy="757555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2" name="Picture 1" descr="Screenshot (55)"/>
          <p:cNvPicPr>
            <a:picLocks noChangeAspect="1"/>
          </p:cNvPicPr>
          <p:nvPr/>
        </p:nvPicPr>
        <p:blipFill>
          <a:blip r:embed="rId5"/>
          <a:srcRect l="10763" t="31685" r="10637" b="59907"/>
          <a:stretch>
            <a:fillRect/>
          </a:stretch>
        </p:blipFill>
        <p:spPr>
          <a:xfrm>
            <a:off x="1340485" y="2629535"/>
            <a:ext cx="6509385" cy="556895"/>
          </a:xfrm>
          <a:prstGeom prst="rect">
            <a:avLst/>
          </a:prstGeom>
        </p:spPr>
      </p:pic>
      <p:pic>
        <p:nvPicPr>
          <p:cNvPr id="8" name="Picture 7" descr="Screenshot (55)"/>
          <p:cNvPicPr>
            <a:picLocks noChangeAspect="1"/>
          </p:cNvPicPr>
          <p:nvPr/>
        </p:nvPicPr>
        <p:blipFill>
          <a:blip r:embed="rId5"/>
          <a:srcRect l="5096" t="42657" r="6444" b="22861"/>
          <a:stretch>
            <a:fillRect/>
          </a:stretch>
        </p:blipFill>
        <p:spPr>
          <a:xfrm>
            <a:off x="762000" y="3536950"/>
            <a:ext cx="7583170" cy="22529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6019800"/>
            <a:ext cx="9143999" cy="838199"/>
          </a:xfrm>
          <a:prstGeom prst="rect">
            <a:avLst/>
          </a:prstGeom>
        </p:spPr>
      </p:pic>
      <p:grpSp>
        <p:nvGrpSpPr>
          <p:cNvPr id="22" name="Group 21"/>
          <p:cNvGrpSpPr/>
          <p:nvPr/>
        </p:nvGrpSpPr>
        <p:grpSpPr>
          <a:xfrm>
            <a:off x="0" y="-5815"/>
            <a:ext cx="9159875" cy="1174750"/>
            <a:chOff x="0" y="-5815"/>
            <a:chExt cx="9159875" cy="117475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-5815"/>
              <a:ext cx="5676900" cy="117475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5676900" y="-5815"/>
              <a:ext cx="3482975" cy="1174750"/>
            </a:xfrm>
            <a:prstGeom prst="rect">
              <a:avLst/>
            </a:prstGeom>
          </p:spPr>
        </p:pic>
      </p:grpSp>
      <p:pic>
        <p:nvPicPr>
          <p:cNvPr id="2054" name="Picture 6" descr="A close up of a logo&#10;&#10;Description automatically generated"/>
          <p:cNvPicPr>
            <a:picLocks noChangeAspect="1" noChangeArrowheads="1"/>
          </p:cNvPicPr>
          <p:nvPr/>
        </p:nvPicPr>
        <p:blipFill>
          <a:blip r:embed="rId3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813"/>
          <a:stretch>
            <a:fillRect/>
          </a:stretch>
        </p:blipFill>
        <p:spPr bwMode="auto">
          <a:xfrm>
            <a:off x="4959349" y="109880"/>
            <a:ext cx="4184650" cy="663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2"/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33" y="6140783"/>
            <a:ext cx="1020767" cy="6080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TextBox 20"/>
          <p:cNvSpPr txBox="1"/>
          <p:nvPr/>
        </p:nvSpPr>
        <p:spPr>
          <a:xfrm>
            <a:off x="1490666" y="6172200"/>
            <a:ext cx="23193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fb.com/angeles.sti.edu</a:t>
            </a:r>
            <a:endParaRPr lang="en-US" sz="1400" b="1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</a:rPr>
              <a:t>(045) 625-7667</a:t>
            </a:r>
            <a:endParaRPr lang="en-PH" sz="1400" b="1" dirty="0">
              <a:solidFill>
                <a:schemeClr val="bg1"/>
              </a:solidFill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5758810" y="6140783"/>
            <a:ext cx="3397885" cy="583565"/>
            <a:chOff x="2425333" y="65995"/>
            <a:chExt cx="3518263" cy="583565"/>
          </a:xfrm>
        </p:grpSpPr>
        <p:sp>
          <p:nvSpPr>
            <p:cNvPr id="11" name="TextBox 5"/>
            <p:cNvSpPr txBox="1">
              <a:spLocks noChangeArrowheads="1"/>
            </p:cNvSpPr>
            <p:nvPr/>
          </p:nvSpPr>
          <p:spPr bwMode="auto">
            <a:xfrm>
              <a:off x="2425333" y="65995"/>
              <a:ext cx="3518263" cy="5835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MADE</a:t>
              </a:r>
              <a:r>
                <a:rPr lang="en-US" altLang="en-US" sz="12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</a:t>
              </a: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 </a:t>
              </a:r>
              <a:r>
                <a:rPr lang="en-US" altLang="en-US" sz="12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</a:t>
              </a: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MORE</a:t>
              </a:r>
              <a:endParaRPr lang="en-US" altLang="en-US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</p:txBody>
        </p:sp>
        <p:sp>
          <p:nvSpPr>
            <p:cNvPr id="12" name="TextBox 5"/>
            <p:cNvSpPr txBox="1">
              <a:spLocks noChangeArrowheads="1"/>
            </p:cNvSpPr>
            <p:nvPr/>
          </p:nvSpPr>
          <p:spPr bwMode="auto">
            <a:xfrm>
              <a:off x="3931476" y="96267"/>
              <a:ext cx="504825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sz="14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TO</a:t>
              </a:r>
              <a:endParaRPr lang="en-US" altLang="en-US" sz="1400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sz="14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BE</a:t>
              </a:r>
              <a:endParaRPr lang="en-US" altLang="en-US" sz="1400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</p:txBody>
        </p:sp>
      </p:grpSp>
      <p:sp>
        <p:nvSpPr>
          <p:cNvPr id="13" name="TextBox 15"/>
          <p:cNvSpPr txBox="1"/>
          <p:nvPr/>
        </p:nvSpPr>
        <p:spPr>
          <a:xfrm>
            <a:off x="228600" y="1981200"/>
            <a:ext cx="3488690" cy="33534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buFont typeface="Wingdings" panose="05000000000000000000" charset="0"/>
              <a:buChar char="Ø"/>
            </a:pPr>
            <a:r>
              <a:rPr lang="en-US" sz="28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HTML List</a:t>
            </a:r>
            <a:endParaRPr lang="en-US" sz="2800" b="1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914400" lvl="1" indent="-457200">
              <a:buFont typeface="Wingdings" panose="05000000000000000000" charset="0"/>
              <a:buChar char="Ø"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 list of item</a:t>
            </a:r>
            <a:endParaRPr lang="en-US" sz="24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914400" lvl="1" indent="-457200">
              <a:buFont typeface="Wingdings" panose="05000000000000000000" charset="0"/>
              <a:buChar char="Ø"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&lt;li&gt;</a:t>
            </a:r>
            <a:endParaRPr lang="en-US" sz="24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914400" lvl="1" indent="-457200">
              <a:buFont typeface="Wingdings" panose="05000000000000000000" charset="0"/>
              <a:buChar char="Ø"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Common types of list:</a:t>
            </a:r>
            <a:endParaRPr lang="en-US" sz="24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1371600" lvl="2" indent="-457200">
              <a:buFont typeface="Wingdings" panose="05000000000000000000" charset="0"/>
              <a:buChar char="Ø"/>
            </a:pPr>
            <a:r>
              <a:rPr lang="en-US" sz="22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Unordered lists</a:t>
            </a:r>
            <a:endParaRPr lang="en-US" sz="22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3" indent="0">
              <a:buFont typeface="Wingdings" panose="05000000000000000000" charset="0"/>
              <a:buNone/>
            </a:pPr>
            <a:r>
              <a:rPr lang="en-US" sz="22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    &lt;ul&gt;&lt;/ul&gt;</a:t>
            </a:r>
            <a:endParaRPr lang="en-US" sz="22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1371600" lvl="2" indent="-457200">
              <a:buFont typeface="Wingdings" panose="05000000000000000000" charset="0"/>
              <a:buChar char="Ø"/>
            </a:pPr>
            <a:r>
              <a:rPr lang="en-US" sz="22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Ordered lists</a:t>
            </a:r>
            <a:endParaRPr lang="en-US" sz="22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3" indent="0">
              <a:buFont typeface="Wingdings" panose="05000000000000000000" charset="0"/>
              <a:buNone/>
            </a:pPr>
            <a:r>
              <a:rPr lang="en-US" sz="22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    &lt;ol&gt;&lt;/ol&gt;</a:t>
            </a:r>
            <a:endParaRPr lang="en-US" sz="22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TextBox 15"/>
          <p:cNvSpPr txBox="1"/>
          <p:nvPr/>
        </p:nvSpPr>
        <p:spPr>
          <a:xfrm>
            <a:off x="421005" y="1270635"/>
            <a:ext cx="83483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Elements</a:t>
            </a:r>
            <a:endParaRPr lang="en-US" sz="28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7" name="Picture 6" descr="Screenshot (56)"/>
          <p:cNvPicPr>
            <a:picLocks noChangeAspect="1"/>
          </p:cNvPicPr>
          <p:nvPr/>
        </p:nvPicPr>
        <p:blipFill>
          <a:blip r:embed="rId5"/>
          <a:srcRect l="42548" t="17519" r="32859" b="46194"/>
          <a:stretch>
            <a:fillRect/>
          </a:stretch>
        </p:blipFill>
        <p:spPr>
          <a:xfrm>
            <a:off x="3962400" y="2350135"/>
            <a:ext cx="2108200" cy="2488565"/>
          </a:xfrm>
          <a:prstGeom prst="rect">
            <a:avLst/>
          </a:prstGeom>
        </p:spPr>
      </p:pic>
      <p:pic>
        <p:nvPicPr>
          <p:cNvPr id="9" name="Picture 8" descr="Screenshot (56)"/>
          <p:cNvPicPr>
            <a:picLocks noChangeAspect="1"/>
          </p:cNvPicPr>
          <p:nvPr/>
        </p:nvPicPr>
        <p:blipFill>
          <a:blip r:embed="rId5"/>
          <a:srcRect l="69311" t="35435" r="4637" b="24250"/>
          <a:stretch>
            <a:fillRect/>
          </a:stretch>
        </p:blipFill>
        <p:spPr>
          <a:xfrm>
            <a:off x="6339205" y="2272665"/>
            <a:ext cx="2233295" cy="2764790"/>
          </a:xfrm>
          <a:prstGeom prst="rect">
            <a:avLst/>
          </a:prstGeom>
        </p:spPr>
      </p:pic>
      <p:sp>
        <p:nvSpPr>
          <p:cNvPr id="14" name="Rectangles 13"/>
          <p:cNvSpPr/>
          <p:nvPr/>
        </p:nvSpPr>
        <p:spPr>
          <a:xfrm>
            <a:off x="3902075" y="2261870"/>
            <a:ext cx="2238375" cy="2665095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5" name="Rectangles 14"/>
          <p:cNvSpPr/>
          <p:nvPr/>
        </p:nvSpPr>
        <p:spPr>
          <a:xfrm>
            <a:off x="6325235" y="2261870"/>
            <a:ext cx="2237740" cy="2665095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6019800"/>
            <a:ext cx="9143999" cy="838199"/>
          </a:xfrm>
          <a:prstGeom prst="rect">
            <a:avLst/>
          </a:prstGeom>
        </p:spPr>
      </p:pic>
      <p:grpSp>
        <p:nvGrpSpPr>
          <p:cNvPr id="22" name="Group 21"/>
          <p:cNvGrpSpPr/>
          <p:nvPr/>
        </p:nvGrpSpPr>
        <p:grpSpPr>
          <a:xfrm>
            <a:off x="0" y="-5815"/>
            <a:ext cx="9159875" cy="1174750"/>
            <a:chOff x="0" y="-5815"/>
            <a:chExt cx="9159875" cy="117475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-5815"/>
              <a:ext cx="5676900" cy="117475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5676900" y="-5815"/>
              <a:ext cx="3482975" cy="1174750"/>
            </a:xfrm>
            <a:prstGeom prst="rect">
              <a:avLst/>
            </a:prstGeom>
          </p:spPr>
        </p:pic>
      </p:grpSp>
      <p:pic>
        <p:nvPicPr>
          <p:cNvPr id="2054" name="Picture 6" descr="A close up of a logo&#10;&#10;Description automatically generated"/>
          <p:cNvPicPr>
            <a:picLocks noChangeAspect="1" noChangeArrowheads="1"/>
          </p:cNvPicPr>
          <p:nvPr/>
        </p:nvPicPr>
        <p:blipFill>
          <a:blip r:embed="rId3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813"/>
          <a:stretch>
            <a:fillRect/>
          </a:stretch>
        </p:blipFill>
        <p:spPr bwMode="auto">
          <a:xfrm>
            <a:off x="4959349" y="109245"/>
            <a:ext cx="4184650" cy="663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2"/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33" y="6140783"/>
            <a:ext cx="1020767" cy="6080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TextBox 20"/>
          <p:cNvSpPr txBox="1"/>
          <p:nvPr/>
        </p:nvSpPr>
        <p:spPr>
          <a:xfrm>
            <a:off x="1490666" y="6172200"/>
            <a:ext cx="23193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fb.com/angeles.sti.edu</a:t>
            </a:r>
            <a:endParaRPr lang="en-US" sz="1400" b="1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</a:rPr>
              <a:t>(045) 625-7667</a:t>
            </a:r>
            <a:endParaRPr lang="en-PH" sz="1400" b="1" dirty="0">
              <a:solidFill>
                <a:schemeClr val="bg1"/>
              </a:solidFill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5758810" y="6140783"/>
            <a:ext cx="3397885" cy="583565"/>
            <a:chOff x="2425333" y="65995"/>
            <a:chExt cx="3518263" cy="583565"/>
          </a:xfrm>
        </p:grpSpPr>
        <p:sp>
          <p:nvSpPr>
            <p:cNvPr id="11" name="TextBox 5"/>
            <p:cNvSpPr txBox="1">
              <a:spLocks noChangeArrowheads="1"/>
            </p:cNvSpPr>
            <p:nvPr/>
          </p:nvSpPr>
          <p:spPr bwMode="auto">
            <a:xfrm>
              <a:off x="2425333" y="65995"/>
              <a:ext cx="3518263" cy="5835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MADE</a:t>
              </a:r>
              <a:r>
                <a:rPr lang="en-US" altLang="en-US" sz="12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</a:t>
              </a: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 </a:t>
              </a:r>
              <a:r>
                <a:rPr lang="en-US" altLang="en-US" sz="12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 </a:t>
              </a:r>
              <a:r>
                <a:rPr lang="en-US" altLang="en-US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MORE</a:t>
              </a:r>
              <a:endParaRPr lang="en-US" altLang="en-US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</p:txBody>
        </p:sp>
        <p:sp>
          <p:nvSpPr>
            <p:cNvPr id="12" name="TextBox 5"/>
            <p:cNvSpPr txBox="1">
              <a:spLocks noChangeArrowheads="1"/>
            </p:cNvSpPr>
            <p:nvPr/>
          </p:nvSpPr>
          <p:spPr bwMode="auto">
            <a:xfrm>
              <a:off x="3931476" y="96267"/>
              <a:ext cx="504825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sz="14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TO</a:t>
              </a:r>
              <a:endParaRPr lang="en-US" altLang="en-US" sz="1400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  <a:p>
              <a:pPr algn="ctr" eaLnBrk="1" hangingPunct="1">
                <a:spcBef>
                  <a:spcPct val="0"/>
                </a:spcBef>
                <a:buNone/>
              </a:pPr>
              <a:r>
                <a:rPr lang="en-US" altLang="en-US" sz="1400" b="1" dirty="0">
                  <a:solidFill>
                    <a:schemeClr val="bg1"/>
                  </a:solidFill>
                  <a:latin typeface="Arial Nova Cond" panose="020B0506020202020204" pitchFamily="34" charset="0"/>
                  <a:cs typeface="Aharoni" panose="02010803020104030203" pitchFamily="2" charset="-79"/>
                </a:rPr>
                <a:t>BE</a:t>
              </a:r>
              <a:endParaRPr lang="en-US" altLang="en-US" sz="1400" b="1" dirty="0">
                <a:solidFill>
                  <a:schemeClr val="bg1"/>
                </a:solidFill>
                <a:latin typeface="Arial Nova Cond" panose="020B0506020202020204" pitchFamily="34" charset="0"/>
                <a:cs typeface="Aharoni" panose="02010803020104030203" pitchFamily="2" charset="-79"/>
              </a:endParaRPr>
            </a:p>
          </p:txBody>
        </p:sp>
      </p:grpSp>
      <p:sp>
        <p:nvSpPr>
          <p:cNvPr id="13" name="TextBox 15"/>
          <p:cNvSpPr txBox="1"/>
          <p:nvPr/>
        </p:nvSpPr>
        <p:spPr>
          <a:xfrm>
            <a:off x="323215" y="1905000"/>
            <a:ext cx="3486785" cy="40614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buFont typeface="Wingdings" panose="05000000000000000000" charset="0"/>
              <a:buChar char="Ø"/>
            </a:pPr>
            <a:r>
              <a:rPr lang="en-US" sz="28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Span</a:t>
            </a:r>
            <a:endParaRPr lang="en-US" sz="2800" b="1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914400" lvl="1" indent="-457200">
              <a:buFont typeface="Wingdings" panose="05000000000000000000" charset="0"/>
              <a:buChar char="Ø"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Used to group inline-elements and it is equivalent to “div” element</a:t>
            </a:r>
            <a:endParaRPr lang="en-US" sz="24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914400" lvl="1" indent="-457200">
              <a:buFont typeface="Wingdings" panose="05000000000000000000" charset="0"/>
              <a:buChar char="Ø"/>
            </a:pPr>
            <a:r>
              <a:rPr lang="en-US" sz="22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Marks specific text for special formatting using CSS</a:t>
            </a:r>
            <a:endParaRPr lang="en-US" sz="22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914400" lvl="1" indent="-457200">
              <a:buFont typeface="Wingdings" panose="05000000000000000000" charset="0"/>
              <a:buChar char="Ø"/>
            </a:pPr>
            <a:r>
              <a:rPr lang="en-US" sz="22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&lt;span&gt;</a:t>
            </a:r>
            <a:endParaRPr lang="en-US" sz="2200" b="1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TextBox 15"/>
          <p:cNvSpPr txBox="1"/>
          <p:nvPr/>
        </p:nvSpPr>
        <p:spPr>
          <a:xfrm>
            <a:off x="421005" y="1270635"/>
            <a:ext cx="83483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Elements</a:t>
            </a:r>
            <a:endParaRPr lang="en-US" sz="28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4" name="Rectangles 13"/>
          <p:cNvSpPr/>
          <p:nvPr/>
        </p:nvSpPr>
        <p:spPr>
          <a:xfrm>
            <a:off x="4168775" y="2479675"/>
            <a:ext cx="4311650" cy="1382395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5" name="Rectangles 14"/>
          <p:cNvSpPr/>
          <p:nvPr/>
        </p:nvSpPr>
        <p:spPr>
          <a:xfrm>
            <a:off x="4168140" y="4058285"/>
            <a:ext cx="4312285" cy="1372235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2" name="Picture 1" descr="Screenshot (57)"/>
          <p:cNvPicPr>
            <a:picLocks noChangeAspect="1"/>
          </p:cNvPicPr>
          <p:nvPr/>
        </p:nvPicPr>
        <p:blipFill>
          <a:blip r:embed="rId5"/>
          <a:srcRect l="53319" t="25565" r="8081" b="55324"/>
          <a:stretch>
            <a:fillRect/>
          </a:stretch>
        </p:blipFill>
        <p:spPr>
          <a:xfrm>
            <a:off x="4502785" y="2533015"/>
            <a:ext cx="3643630" cy="1278255"/>
          </a:xfrm>
          <a:prstGeom prst="rect">
            <a:avLst/>
          </a:prstGeom>
        </p:spPr>
      </p:pic>
      <p:pic>
        <p:nvPicPr>
          <p:cNvPr id="8" name="Picture 7" descr="Screenshot (57)"/>
          <p:cNvPicPr>
            <a:picLocks noChangeAspect="1"/>
          </p:cNvPicPr>
          <p:nvPr/>
        </p:nvPicPr>
        <p:blipFill>
          <a:blip r:embed="rId5"/>
          <a:srcRect l="53200" t="52222" r="8222" b="30602"/>
          <a:stretch>
            <a:fillRect/>
          </a:stretch>
        </p:blipFill>
        <p:spPr>
          <a:xfrm>
            <a:off x="4572000" y="4086860"/>
            <a:ext cx="3693795" cy="13157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3538</Words>
  <Application>WPS Presentation</Application>
  <PresentationFormat>On-screen Show (4:3)</PresentationFormat>
  <Paragraphs>436</Paragraphs>
  <Slides>30</Slides>
  <Notes>21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30</vt:i4>
      </vt:variant>
    </vt:vector>
  </HeadingPairs>
  <TitlesOfParts>
    <vt:vector size="43" baseType="lpstr">
      <vt:lpstr>Arial</vt:lpstr>
      <vt:lpstr>SimSun</vt:lpstr>
      <vt:lpstr>Wingdings</vt:lpstr>
      <vt:lpstr>Calibri</vt:lpstr>
      <vt:lpstr>Cambria</vt:lpstr>
      <vt:lpstr>Arial Nova Cond</vt:lpstr>
      <vt:lpstr>Aharoni</vt:lpstr>
      <vt:lpstr>Wingdings</vt:lpstr>
      <vt:lpstr>Courier New</vt:lpstr>
      <vt:lpstr>Microsoft YaHei</vt:lpstr>
      <vt:lpstr>Arial Unicode MS</vt:lpstr>
      <vt:lpstr>Yu Gothic UI Semibold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Makz Baguio</dc:creator>
  <cp:lastModifiedBy>Admin</cp:lastModifiedBy>
  <cp:revision>526</cp:revision>
  <dcterms:created xsi:type="dcterms:W3CDTF">2011-05-13T05:25:00Z</dcterms:created>
  <dcterms:modified xsi:type="dcterms:W3CDTF">2022-02-27T15:41:33Z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BBF39014FA084C69A02854B4AA26FE55</vt:lpwstr>
  </property>
  <property fmtid="{D5CDD505-2E9C-101B-9397-08002B2CF9AE}" pid="3" name="KSOProductBuildVer">
    <vt:lpwstr>1033-11.2.0.10463</vt:lpwstr>
  </property>
</Properties>
</file>